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grandir Wide Bold" pitchFamily="2" charset="77"/>
      <p:regular r:id="rId24"/>
      <p:bold r:id="rId25"/>
    </p:embeddedFont>
    <p:embeddedFont>
      <p:font typeface="Agrandir Wide Medium" pitchFamily="2" charset="77"/>
      <p:regular r:id="rId26"/>
    </p:embeddedFont>
    <p:embeddedFont>
      <p:font typeface="Agrandir Wide Thin" pitchFamily="2" charset="77"/>
      <p:regular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405" autoAdjust="0"/>
  </p:normalViewPr>
  <p:slideViewPr>
    <p:cSldViewPr>
      <p:cViewPr>
        <p:scale>
          <a:sx n="60" d="100"/>
          <a:sy n="60" d="100"/>
        </p:scale>
        <p:origin x="-304" y="-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8045F-6424-DE4C-926B-769EF64D8129}"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EE9AB8-5192-4D43-AD02-1B31BACF00E9}" type="slidenum">
              <a:rPr lang="en-US" smtClean="0"/>
              <a:t>‹#›</a:t>
            </a:fld>
            <a:endParaRPr lang="en-US"/>
          </a:p>
        </p:txBody>
      </p:sp>
    </p:spTree>
    <p:extLst>
      <p:ext uri="{BB962C8B-B14F-4D97-AF65-F5344CB8AC3E}">
        <p14:creationId xmlns:p14="http://schemas.microsoft.com/office/powerpoint/2010/main" val="173264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EE9AB8-5192-4D43-AD02-1B31BACF00E9}" type="slidenum">
              <a:rPr lang="en-US" smtClean="0"/>
              <a:t>1</a:t>
            </a:fld>
            <a:endParaRPr lang="en-US"/>
          </a:p>
        </p:txBody>
      </p:sp>
    </p:spTree>
    <p:extLst>
      <p:ext uri="{BB962C8B-B14F-4D97-AF65-F5344CB8AC3E}">
        <p14:creationId xmlns:p14="http://schemas.microsoft.com/office/powerpoint/2010/main" val="2222610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EE9AB8-5192-4D43-AD02-1B31BACF00E9}" type="slidenum">
              <a:rPr lang="en-US" smtClean="0"/>
              <a:t>20</a:t>
            </a:fld>
            <a:endParaRPr lang="en-US"/>
          </a:p>
        </p:txBody>
      </p:sp>
    </p:spTree>
    <p:extLst>
      <p:ext uri="{BB962C8B-B14F-4D97-AF65-F5344CB8AC3E}">
        <p14:creationId xmlns:p14="http://schemas.microsoft.com/office/powerpoint/2010/main" val="379754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EE9AB8-5192-4D43-AD02-1B31BACF00E9}" type="slidenum">
              <a:rPr lang="en-US" smtClean="0"/>
              <a:t>21</a:t>
            </a:fld>
            <a:endParaRPr lang="en-US"/>
          </a:p>
        </p:txBody>
      </p:sp>
    </p:spTree>
    <p:extLst>
      <p:ext uri="{BB962C8B-B14F-4D97-AF65-F5344CB8AC3E}">
        <p14:creationId xmlns:p14="http://schemas.microsoft.com/office/powerpoint/2010/main" val="220290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3">
              <a:alphaModFix amt="42000"/>
            </a:blip>
            <a:stretch>
              <a:fillRect t="-8492" b="-8492"/>
            </a:stretch>
          </a:blipFill>
        </p:spPr>
      </p:sp>
      <p:sp>
        <p:nvSpPr>
          <p:cNvPr id="3" name="Freeform 3"/>
          <p:cNvSpPr/>
          <p:nvPr/>
        </p:nvSpPr>
        <p:spPr>
          <a:xfrm>
            <a:off x="439388" y="5388365"/>
            <a:ext cx="2044382" cy="6363835"/>
          </a:xfrm>
          <a:custGeom>
            <a:avLst/>
            <a:gdLst/>
            <a:ahLst/>
            <a:cxnLst/>
            <a:rect l="l" t="t" r="r" b="b"/>
            <a:pathLst>
              <a:path w="2044382" h="6363835">
                <a:moveTo>
                  <a:pt x="0" y="0"/>
                </a:moveTo>
                <a:lnTo>
                  <a:pt x="2044382" y="0"/>
                </a:lnTo>
                <a:lnTo>
                  <a:pt x="2044382" y="6363834"/>
                </a:lnTo>
                <a:lnTo>
                  <a:pt x="0" y="63638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3224428" y="4610100"/>
            <a:ext cx="1513955" cy="1445139"/>
          </a:xfrm>
          <a:custGeom>
            <a:avLst/>
            <a:gdLst/>
            <a:ahLst/>
            <a:cxnLst/>
            <a:rect l="l" t="t" r="r" b="b"/>
            <a:pathLst>
              <a:path w="1513955" h="1445139">
                <a:moveTo>
                  <a:pt x="1513955" y="0"/>
                </a:moveTo>
                <a:lnTo>
                  <a:pt x="0" y="0"/>
                </a:lnTo>
                <a:lnTo>
                  <a:pt x="0" y="1445139"/>
                </a:lnTo>
                <a:lnTo>
                  <a:pt x="1513955" y="1445139"/>
                </a:lnTo>
                <a:lnTo>
                  <a:pt x="151395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130651" y="4017995"/>
            <a:ext cx="2956449" cy="6775194"/>
          </a:xfrm>
          <a:custGeom>
            <a:avLst/>
            <a:gdLst/>
            <a:ahLst/>
            <a:cxnLst/>
            <a:rect l="l" t="t" r="r" b="b"/>
            <a:pathLst>
              <a:path w="2956449" h="6775194">
                <a:moveTo>
                  <a:pt x="0" y="0"/>
                </a:moveTo>
                <a:lnTo>
                  <a:pt x="2956449" y="0"/>
                </a:lnTo>
                <a:lnTo>
                  <a:pt x="2956449" y="6775195"/>
                </a:lnTo>
                <a:lnTo>
                  <a:pt x="0" y="67751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flipH="1">
            <a:off x="3667425" y="6651803"/>
            <a:ext cx="2839350" cy="3836959"/>
          </a:xfrm>
          <a:custGeom>
            <a:avLst/>
            <a:gdLst/>
            <a:ahLst/>
            <a:cxnLst/>
            <a:rect l="l" t="t" r="r" b="b"/>
            <a:pathLst>
              <a:path w="2839350" h="3836959">
                <a:moveTo>
                  <a:pt x="2839350" y="0"/>
                </a:moveTo>
                <a:lnTo>
                  <a:pt x="0" y="0"/>
                </a:lnTo>
                <a:lnTo>
                  <a:pt x="0" y="3836958"/>
                </a:lnTo>
                <a:lnTo>
                  <a:pt x="2839350" y="3836958"/>
                </a:lnTo>
                <a:lnTo>
                  <a:pt x="283935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6363781" y="3438666"/>
            <a:ext cx="11276982" cy="2821177"/>
          </a:xfrm>
          <a:prstGeom prst="rect">
            <a:avLst/>
          </a:prstGeom>
        </p:spPr>
        <p:txBody>
          <a:bodyPr lIns="0" tIns="0" rIns="0" bIns="0" rtlCol="0" anchor="t">
            <a:spAutoFit/>
          </a:bodyPr>
          <a:lstStyle/>
          <a:p>
            <a:pPr algn="just">
              <a:lnSpc>
                <a:spcPts val="9819"/>
              </a:lnSpc>
            </a:pPr>
            <a:r>
              <a:rPr lang="en-US" sz="9819" dirty="0">
                <a:solidFill>
                  <a:srgbClr val="042636"/>
                </a:solidFill>
                <a:latin typeface="Agrandir Wide Medium"/>
              </a:rPr>
              <a:t>CORONA VIRUS ANALYSIS</a:t>
            </a:r>
          </a:p>
        </p:txBody>
      </p:sp>
      <p:sp>
        <p:nvSpPr>
          <p:cNvPr id="8" name="TextBox 8"/>
          <p:cNvSpPr txBox="1"/>
          <p:nvPr/>
        </p:nvSpPr>
        <p:spPr>
          <a:xfrm>
            <a:off x="6363781" y="5987274"/>
            <a:ext cx="6042750" cy="462767"/>
          </a:xfrm>
          <a:prstGeom prst="rect">
            <a:avLst/>
          </a:prstGeom>
        </p:spPr>
        <p:txBody>
          <a:bodyPr lIns="0" tIns="0" rIns="0" bIns="0" rtlCol="0" anchor="t">
            <a:spAutoFit/>
          </a:bodyPr>
          <a:lstStyle/>
          <a:p>
            <a:pPr>
              <a:lnSpc>
                <a:spcPts val="3234"/>
              </a:lnSpc>
            </a:pPr>
            <a:r>
              <a:rPr lang="en-US" sz="2310">
                <a:solidFill>
                  <a:srgbClr val="000000"/>
                </a:solidFill>
                <a:latin typeface="Agrandir Wide Bold"/>
              </a:rPr>
              <a:t>BY: MARJORIE CALIMOSO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7</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1" y="2723050"/>
            <a:ext cx="7374952" cy="884858"/>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Find most frequent value for confirmed, deaths, recovered each month</a:t>
            </a:r>
          </a:p>
        </p:txBody>
      </p:sp>
      <p:sp>
        <p:nvSpPr>
          <p:cNvPr id="12" name="TextBox 11">
            <a:extLst>
              <a:ext uri="{FF2B5EF4-FFF2-40B4-BE49-F238E27FC236}">
                <a16:creationId xmlns:a16="http://schemas.microsoft.com/office/drawing/2014/main" id="{D5F38AB1-4225-B1E8-0B61-FEC40B231C5B}"/>
              </a:ext>
            </a:extLst>
          </p:cNvPr>
          <p:cNvSpPr txBox="1"/>
          <p:nvPr/>
        </p:nvSpPr>
        <p:spPr>
          <a:xfrm>
            <a:off x="5276978" y="3905128"/>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4" name="TextBox 13">
            <a:extLst>
              <a:ext uri="{FF2B5EF4-FFF2-40B4-BE49-F238E27FC236}">
                <a16:creationId xmlns:a16="http://schemas.microsoft.com/office/drawing/2014/main" id="{2ADB89F2-0394-0DF1-3CFA-C7E1D161AF90}"/>
              </a:ext>
            </a:extLst>
          </p:cNvPr>
          <p:cNvSpPr txBox="1"/>
          <p:nvPr/>
        </p:nvSpPr>
        <p:spPr>
          <a:xfrm>
            <a:off x="2273981" y="6134100"/>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5" name="Bent Up Arrow 14">
            <a:extLst>
              <a:ext uri="{FF2B5EF4-FFF2-40B4-BE49-F238E27FC236}">
                <a16:creationId xmlns:a16="http://schemas.microsoft.com/office/drawing/2014/main" id="{491411C9-0B58-DF16-4D93-7A185E2E65C1}"/>
              </a:ext>
            </a:extLst>
          </p:cNvPr>
          <p:cNvSpPr/>
          <p:nvPr/>
        </p:nvSpPr>
        <p:spPr>
          <a:xfrm flipH="1">
            <a:off x="6110731" y="4626325"/>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 Up Arrow 15">
            <a:extLst>
              <a:ext uri="{FF2B5EF4-FFF2-40B4-BE49-F238E27FC236}">
                <a16:creationId xmlns:a16="http://schemas.microsoft.com/office/drawing/2014/main" id="{998AD0C1-C0CE-2425-9212-B0544FE5465A}"/>
              </a:ext>
            </a:extLst>
          </p:cNvPr>
          <p:cNvSpPr/>
          <p:nvPr/>
        </p:nvSpPr>
        <p:spPr>
          <a:xfrm flipH="1">
            <a:off x="3748531" y="7141788"/>
            <a:ext cx="3056894" cy="7712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screenshot of a computer&#10;&#10;Description automatically generated">
            <a:extLst>
              <a:ext uri="{FF2B5EF4-FFF2-40B4-BE49-F238E27FC236}">
                <a16:creationId xmlns:a16="http://schemas.microsoft.com/office/drawing/2014/main" id="{805BE3C8-1F38-7D41-F512-741C9821C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7667" y="4626325"/>
            <a:ext cx="9262998" cy="5094003"/>
          </a:xfrm>
          <a:prstGeom prst="rect">
            <a:avLst/>
          </a:prstGeom>
        </p:spPr>
      </p:pic>
    </p:spTree>
    <p:extLst>
      <p:ext uri="{BB962C8B-B14F-4D97-AF65-F5344CB8AC3E}">
        <p14:creationId xmlns:p14="http://schemas.microsoft.com/office/powerpoint/2010/main" val="946024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8</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1" y="2723050"/>
            <a:ext cx="7374952" cy="884858"/>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Find minimum values for confirmed, deaths, recovered per year</a:t>
            </a:r>
          </a:p>
        </p:txBody>
      </p:sp>
      <p:sp>
        <p:nvSpPr>
          <p:cNvPr id="12" name="TextBox 11">
            <a:extLst>
              <a:ext uri="{FF2B5EF4-FFF2-40B4-BE49-F238E27FC236}">
                <a16:creationId xmlns:a16="http://schemas.microsoft.com/office/drawing/2014/main" id="{A6188298-262C-6195-B74D-61FBE9327B54}"/>
              </a:ext>
            </a:extLst>
          </p:cNvPr>
          <p:cNvSpPr txBox="1"/>
          <p:nvPr/>
        </p:nvSpPr>
        <p:spPr>
          <a:xfrm>
            <a:off x="5276978" y="3905128"/>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4" name="TextBox 13">
            <a:extLst>
              <a:ext uri="{FF2B5EF4-FFF2-40B4-BE49-F238E27FC236}">
                <a16:creationId xmlns:a16="http://schemas.microsoft.com/office/drawing/2014/main" id="{30E4DFB4-012A-F968-E3E2-B11496290EA2}"/>
              </a:ext>
            </a:extLst>
          </p:cNvPr>
          <p:cNvSpPr txBox="1"/>
          <p:nvPr/>
        </p:nvSpPr>
        <p:spPr>
          <a:xfrm>
            <a:off x="2273981" y="5814477"/>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5" name="Bent Up Arrow 14">
            <a:extLst>
              <a:ext uri="{FF2B5EF4-FFF2-40B4-BE49-F238E27FC236}">
                <a16:creationId xmlns:a16="http://schemas.microsoft.com/office/drawing/2014/main" id="{41D65D83-1E40-492A-D33D-2DBFF624104A}"/>
              </a:ext>
            </a:extLst>
          </p:cNvPr>
          <p:cNvSpPr/>
          <p:nvPr/>
        </p:nvSpPr>
        <p:spPr>
          <a:xfrm flipH="1">
            <a:off x="6110731" y="4626325"/>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 Up Arrow 15">
            <a:extLst>
              <a:ext uri="{FF2B5EF4-FFF2-40B4-BE49-F238E27FC236}">
                <a16:creationId xmlns:a16="http://schemas.microsoft.com/office/drawing/2014/main" id="{D0ADF4AE-AB6D-E501-38D3-0E6A502E5CB3}"/>
              </a:ext>
            </a:extLst>
          </p:cNvPr>
          <p:cNvSpPr/>
          <p:nvPr/>
        </p:nvSpPr>
        <p:spPr>
          <a:xfrm flipH="1">
            <a:off x="3748531" y="6822165"/>
            <a:ext cx="3056894" cy="7712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a:extLst>
              <a:ext uri="{FF2B5EF4-FFF2-40B4-BE49-F238E27FC236}">
                <a16:creationId xmlns:a16="http://schemas.microsoft.com/office/drawing/2014/main" id="{E779E22D-8242-B81C-1A0F-84072947D5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058" y="4484460"/>
            <a:ext cx="9033695" cy="5288570"/>
          </a:xfrm>
          <a:prstGeom prst="rect">
            <a:avLst/>
          </a:prstGeom>
        </p:spPr>
      </p:pic>
    </p:spTree>
    <p:extLst>
      <p:ext uri="{BB962C8B-B14F-4D97-AF65-F5344CB8AC3E}">
        <p14:creationId xmlns:p14="http://schemas.microsoft.com/office/powerpoint/2010/main" val="151274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9</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1" y="2723050"/>
            <a:ext cx="7374952" cy="884858"/>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Find maximum values of confirmed, deaths, recovered per year</a:t>
            </a:r>
          </a:p>
        </p:txBody>
      </p:sp>
      <p:sp>
        <p:nvSpPr>
          <p:cNvPr id="12" name="TextBox 11">
            <a:extLst>
              <a:ext uri="{FF2B5EF4-FFF2-40B4-BE49-F238E27FC236}">
                <a16:creationId xmlns:a16="http://schemas.microsoft.com/office/drawing/2014/main" id="{0B34503F-5F1D-242C-6940-10969FAF3DA0}"/>
              </a:ext>
            </a:extLst>
          </p:cNvPr>
          <p:cNvSpPr txBox="1"/>
          <p:nvPr/>
        </p:nvSpPr>
        <p:spPr>
          <a:xfrm>
            <a:off x="5276978" y="3905128"/>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4" name="TextBox 13">
            <a:extLst>
              <a:ext uri="{FF2B5EF4-FFF2-40B4-BE49-F238E27FC236}">
                <a16:creationId xmlns:a16="http://schemas.microsoft.com/office/drawing/2014/main" id="{53AE6E0B-31BE-2F47-B263-885A966DAAB2}"/>
              </a:ext>
            </a:extLst>
          </p:cNvPr>
          <p:cNvSpPr txBox="1"/>
          <p:nvPr/>
        </p:nvSpPr>
        <p:spPr>
          <a:xfrm>
            <a:off x="2273981" y="6210300"/>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5" name="Bent Up Arrow 14">
            <a:extLst>
              <a:ext uri="{FF2B5EF4-FFF2-40B4-BE49-F238E27FC236}">
                <a16:creationId xmlns:a16="http://schemas.microsoft.com/office/drawing/2014/main" id="{639EC448-CC09-5C50-1595-63D3B122AE37}"/>
              </a:ext>
            </a:extLst>
          </p:cNvPr>
          <p:cNvSpPr/>
          <p:nvPr/>
        </p:nvSpPr>
        <p:spPr>
          <a:xfrm flipH="1">
            <a:off x="6110731" y="4626325"/>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 Up Arrow 15">
            <a:extLst>
              <a:ext uri="{FF2B5EF4-FFF2-40B4-BE49-F238E27FC236}">
                <a16:creationId xmlns:a16="http://schemas.microsoft.com/office/drawing/2014/main" id="{26D532E0-BA24-79F3-353A-12898E12D10D}"/>
              </a:ext>
            </a:extLst>
          </p:cNvPr>
          <p:cNvSpPr/>
          <p:nvPr/>
        </p:nvSpPr>
        <p:spPr>
          <a:xfrm flipH="1">
            <a:off x="3701844" y="6923669"/>
            <a:ext cx="3056894" cy="896906"/>
          </a:xfrm>
          <a:prstGeom prst="bentUpArrow">
            <a:avLst>
              <a:gd name="adj1" fmla="val 25000"/>
              <a:gd name="adj2" fmla="val 23588"/>
              <a:gd name="adj3" fmla="val 25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a:extLst>
              <a:ext uri="{FF2B5EF4-FFF2-40B4-BE49-F238E27FC236}">
                <a16:creationId xmlns:a16="http://schemas.microsoft.com/office/drawing/2014/main" id="{B9B9B01A-27C4-B2B1-7CC2-B40F86EB1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649" y="4655719"/>
            <a:ext cx="9204772" cy="5013116"/>
          </a:xfrm>
          <a:prstGeom prst="rect">
            <a:avLst/>
          </a:prstGeom>
        </p:spPr>
      </p:pic>
    </p:spTree>
    <p:extLst>
      <p:ext uri="{BB962C8B-B14F-4D97-AF65-F5344CB8AC3E}">
        <p14:creationId xmlns:p14="http://schemas.microsoft.com/office/powerpoint/2010/main" val="727303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10</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0" y="2723050"/>
            <a:ext cx="7863637" cy="884858"/>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The total number of case confirmed, deaths, recovered each month</a:t>
            </a:r>
          </a:p>
        </p:txBody>
      </p:sp>
      <p:sp>
        <p:nvSpPr>
          <p:cNvPr id="12" name="TextBox 11">
            <a:extLst>
              <a:ext uri="{FF2B5EF4-FFF2-40B4-BE49-F238E27FC236}">
                <a16:creationId xmlns:a16="http://schemas.microsoft.com/office/drawing/2014/main" id="{00F4FE2A-5BE5-5F34-D0FA-58F80A2C4BF0}"/>
              </a:ext>
            </a:extLst>
          </p:cNvPr>
          <p:cNvSpPr txBox="1"/>
          <p:nvPr/>
        </p:nvSpPr>
        <p:spPr>
          <a:xfrm>
            <a:off x="5276978" y="3905128"/>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4" name="TextBox 13">
            <a:extLst>
              <a:ext uri="{FF2B5EF4-FFF2-40B4-BE49-F238E27FC236}">
                <a16:creationId xmlns:a16="http://schemas.microsoft.com/office/drawing/2014/main" id="{01C9D372-D77A-5677-0290-A2DD3D979A91}"/>
              </a:ext>
            </a:extLst>
          </p:cNvPr>
          <p:cNvSpPr txBox="1"/>
          <p:nvPr/>
        </p:nvSpPr>
        <p:spPr>
          <a:xfrm>
            <a:off x="2437244" y="6081120"/>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5" name="Bent Up Arrow 14">
            <a:extLst>
              <a:ext uri="{FF2B5EF4-FFF2-40B4-BE49-F238E27FC236}">
                <a16:creationId xmlns:a16="http://schemas.microsoft.com/office/drawing/2014/main" id="{05D7C505-7AEA-BD1B-8F0E-2EA6C360922A}"/>
              </a:ext>
            </a:extLst>
          </p:cNvPr>
          <p:cNvSpPr/>
          <p:nvPr/>
        </p:nvSpPr>
        <p:spPr>
          <a:xfrm flipH="1">
            <a:off x="6110731" y="4626325"/>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 Up Arrow 15">
            <a:extLst>
              <a:ext uri="{FF2B5EF4-FFF2-40B4-BE49-F238E27FC236}">
                <a16:creationId xmlns:a16="http://schemas.microsoft.com/office/drawing/2014/main" id="{2BE73C1D-830B-656B-89FB-24F3764CA8AC}"/>
              </a:ext>
            </a:extLst>
          </p:cNvPr>
          <p:cNvSpPr/>
          <p:nvPr/>
        </p:nvSpPr>
        <p:spPr>
          <a:xfrm flipH="1">
            <a:off x="3875265" y="6899881"/>
            <a:ext cx="2930161" cy="1324004"/>
          </a:xfrm>
          <a:prstGeom prst="bentUpArrow">
            <a:avLst>
              <a:gd name="adj1" fmla="val 25000"/>
              <a:gd name="adj2" fmla="val 33469"/>
              <a:gd name="adj3" fmla="val 25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a:extLst>
              <a:ext uri="{FF2B5EF4-FFF2-40B4-BE49-F238E27FC236}">
                <a16:creationId xmlns:a16="http://schemas.microsoft.com/office/drawing/2014/main" id="{3FACB643-6065-FA9A-B41E-47CC6567E7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412" y="4477056"/>
            <a:ext cx="9350758" cy="5738229"/>
          </a:xfrm>
          <a:prstGeom prst="rect">
            <a:avLst/>
          </a:prstGeom>
        </p:spPr>
      </p:pic>
    </p:spTree>
    <p:extLst>
      <p:ext uri="{BB962C8B-B14F-4D97-AF65-F5344CB8AC3E}">
        <p14:creationId xmlns:p14="http://schemas.microsoft.com/office/powerpoint/2010/main" val="121766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11</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0" y="2723050"/>
            <a:ext cx="13178239" cy="1346522"/>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Check how corona virus spread out with respect to confirmed case</a:t>
            </a:r>
          </a:p>
          <a:p>
            <a:pPr algn="just">
              <a:lnSpc>
                <a:spcPct val="150000"/>
              </a:lnSpc>
            </a:pPr>
            <a:r>
              <a:rPr lang="en-US" sz="2000" spc="76" dirty="0">
                <a:solidFill>
                  <a:srgbClr val="15253D"/>
                </a:solidFill>
                <a:latin typeface="Agrandir Wide Bold"/>
              </a:rPr>
              <a:t> (</a:t>
            </a:r>
            <a:r>
              <a:rPr lang="en-US" sz="2000" spc="76" dirty="0" err="1">
                <a:solidFill>
                  <a:srgbClr val="15253D"/>
                </a:solidFill>
                <a:latin typeface="Agrandir Wide Bold"/>
              </a:rPr>
              <a:t>Eg.</a:t>
            </a:r>
            <a:r>
              <a:rPr lang="en-US" sz="2000" spc="76" dirty="0">
                <a:solidFill>
                  <a:srgbClr val="15253D"/>
                </a:solidFill>
                <a:latin typeface="Agrandir Wide Bold"/>
              </a:rPr>
              <a:t>: total confirmed cases, their average, variance &amp; STDEV )</a:t>
            </a:r>
          </a:p>
          <a:p>
            <a:pPr algn="just">
              <a:lnSpc>
                <a:spcPct val="150000"/>
              </a:lnSpc>
            </a:pPr>
            <a:endParaRPr lang="en-US" sz="2000" spc="76" dirty="0">
              <a:solidFill>
                <a:srgbClr val="15253D"/>
              </a:solidFill>
              <a:latin typeface="Agrandir Wide Bold"/>
            </a:endParaRPr>
          </a:p>
        </p:txBody>
      </p:sp>
      <p:sp>
        <p:nvSpPr>
          <p:cNvPr id="12" name="TextBox 11">
            <a:extLst>
              <a:ext uri="{FF2B5EF4-FFF2-40B4-BE49-F238E27FC236}">
                <a16:creationId xmlns:a16="http://schemas.microsoft.com/office/drawing/2014/main" id="{37B7F1C9-391C-7381-2A28-0AFFC30599DB}"/>
              </a:ext>
            </a:extLst>
          </p:cNvPr>
          <p:cNvSpPr txBox="1"/>
          <p:nvPr/>
        </p:nvSpPr>
        <p:spPr>
          <a:xfrm>
            <a:off x="4894371" y="4211287"/>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4" name="TextBox 13">
            <a:extLst>
              <a:ext uri="{FF2B5EF4-FFF2-40B4-BE49-F238E27FC236}">
                <a16:creationId xmlns:a16="http://schemas.microsoft.com/office/drawing/2014/main" id="{0CE06820-4710-CF6E-0DFD-1FB5FD578C89}"/>
              </a:ext>
            </a:extLst>
          </p:cNvPr>
          <p:cNvSpPr txBox="1"/>
          <p:nvPr/>
        </p:nvSpPr>
        <p:spPr>
          <a:xfrm>
            <a:off x="2405123" y="6223327"/>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5" name="Bent Up Arrow 14">
            <a:extLst>
              <a:ext uri="{FF2B5EF4-FFF2-40B4-BE49-F238E27FC236}">
                <a16:creationId xmlns:a16="http://schemas.microsoft.com/office/drawing/2014/main" id="{785304EB-18A4-FB72-2532-EBB23859A236}"/>
              </a:ext>
            </a:extLst>
          </p:cNvPr>
          <p:cNvSpPr/>
          <p:nvPr/>
        </p:nvSpPr>
        <p:spPr>
          <a:xfrm flipH="1">
            <a:off x="6108977" y="4913007"/>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 Up Arrow 15">
            <a:extLst>
              <a:ext uri="{FF2B5EF4-FFF2-40B4-BE49-F238E27FC236}">
                <a16:creationId xmlns:a16="http://schemas.microsoft.com/office/drawing/2014/main" id="{07E023CF-5634-28AF-1B79-6CB95B579FC7}"/>
              </a:ext>
            </a:extLst>
          </p:cNvPr>
          <p:cNvSpPr/>
          <p:nvPr/>
        </p:nvSpPr>
        <p:spPr>
          <a:xfrm flipH="1">
            <a:off x="3890560" y="7124700"/>
            <a:ext cx="3056894" cy="874185"/>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a:extLst>
              <a:ext uri="{FF2B5EF4-FFF2-40B4-BE49-F238E27FC236}">
                <a16:creationId xmlns:a16="http://schemas.microsoft.com/office/drawing/2014/main" id="{2EF0D470-B4C3-F0A7-7987-370402337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0094" y="4489903"/>
            <a:ext cx="8254379" cy="5448300"/>
          </a:xfrm>
          <a:prstGeom prst="rect">
            <a:avLst/>
          </a:prstGeom>
        </p:spPr>
      </p:pic>
    </p:spTree>
    <p:extLst>
      <p:ext uri="{BB962C8B-B14F-4D97-AF65-F5344CB8AC3E}">
        <p14:creationId xmlns:p14="http://schemas.microsoft.com/office/powerpoint/2010/main" val="1883434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12</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0" y="2723050"/>
            <a:ext cx="13368739" cy="1346522"/>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Check how corona virus spread out with respect to death case per month </a:t>
            </a:r>
          </a:p>
          <a:p>
            <a:pPr algn="just">
              <a:lnSpc>
                <a:spcPct val="150000"/>
              </a:lnSpc>
            </a:pPr>
            <a:r>
              <a:rPr lang="en-US" sz="2000" spc="76" dirty="0">
                <a:solidFill>
                  <a:srgbClr val="15253D"/>
                </a:solidFill>
                <a:latin typeface="Agrandir Wide Bold"/>
              </a:rPr>
              <a:t>(</a:t>
            </a:r>
            <a:r>
              <a:rPr lang="en-US" sz="2000" spc="76" dirty="0" err="1">
                <a:solidFill>
                  <a:srgbClr val="15253D"/>
                </a:solidFill>
                <a:latin typeface="Agrandir Wide Bold"/>
              </a:rPr>
              <a:t>Eg.</a:t>
            </a:r>
            <a:r>
              <a:rPr lang="en-US" sz="2000" spc="76" dirty="0">
                <a:solidFill>
                  <a:srgbClr val="15253D"/>
                </a:solidFill>
                <a:latin typeface="Agrandir Wide Bold"/>
              </a:rPr>
              <a:t>: total confirmed cases, their average, variance &amp; STDEV )</a:t>
            </a:r>
          </a:p>
          <a:p>
            <a:pPr algn="just">
              <a:lnSpc>
                <a:spcPct val="150000"/>
              </a:lnSpc>
            </a:pPr>
            <a:endParaRPr lang="en-US" sz="2000" spc="76" dirty="0">
              <a:solidFill>
                <a:srgbClr val="15253D"/>
              </a:solidFill>
              <a:latin typeface="Agrandir Wide Bold"/>
            </a:endParaRPr>
          </a:p>
        </p:txBody>
      </p:sp>
      <p:sp>
        <p:nvSpPr>
          <p:cNvPr id="12" name="TextBox 11">
            <a:extLst>
              <a:ext uri="{FF2B5EF4-FFF2-40B4-BE49-F238E27FC236}">
                <a16:creationId xmlns:a16="http://schemas.microsoft.com/office/drawing/2014/main" id="{5056E99C-EC59-1C41-962A-8FD66A339596}"/>
              </a:ext>
            </a:extLst>
          </p:cNvPr>
          <p:cNvSpPr txBox="1"/>
          <p:nvPr/>
        </p:nvSpPr>
        <p:spPr>
          <a:xfrm>
            <a:off x="5276978" y="3905128"/>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4" name="TextBox 13">
            <a:extLst>
              <a:ext uri="{FF2B5EF4-FFF2-40B4-BE49-F238E27FC236}">
                <a16:creationId xmlns:a16="http://schemas.microsoft.com/office/drawing/2014/main" id="{2F23FEE5-E884-AD41-1C34-B477E5CF6E11}"/>
              </a:ext>
            </a:extLst>
          </p:cNvPr>
          <p:cNvSpPr txBox="1"/>
          <p:nvPr/>
        </p:nvSpPr>
        <p:spPr>
          <a:xfrm>
            <a:off x="2273981" y="600652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5" name="Bent Up Arrow 14">
            <a:extLst>
              <a:ext uri="{FF2B5EF4-FFF2-40B4-BE49-F238E27FC236}">
                <a16:creationId xmlns:a16="http://schemas.microsoft.com/office/drawing/2014/main" id="{C75A0296-F751-CEAF-E8DA-A5CD2F5B576F}"/>
              </a:ext>
            </a:extLst>
          </p:cNvPr>
          <p:cNvSpPr/>
          <p:nvPr/>
        </p:nvSpPr>
        <p:spPr>
          <a:xfrm flipH="1">
            <a:off x="6110731" y="4626325"/>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 Up Arrow 15">
            <a:extLst>
              <a:ext uri="{FF2B5EF4-FFF2-40B4-BE49-F238E27FC236}">
                <a16:creationId xmlns:a16="http://schemas.microsoft.com/office/drawing/2014/main" id="{CAD089DD-2F64-DC4A-C81F-CCCE5BB71A22}"/>
              </a:ext>
            </a:extLst>
          </p:cNvPr>
          <p:cNvSpPr/>
          <p:nvPr/>
        </p:nvSpPr>
        <p:spPr>
          <a:xfrm flipH="1">
            <a:off x="3748531" y="7039287"/>
            <a:ext cx="3056894" cy="7712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shot of a computer&#10;&#10;Description automatically generated">
            <a:extLst>
              <a:ext uri="{FF2B5EF4-FFF2-40B4-BE49-F238E27FC236}">
                <a16:creationId xmlns:a16="http://schemas.microsoft.com/office/drawing/2014/main" id="{50075BF3-6B83-DE2C-7CCF-616045B95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8184" y="4186839"/>
            <a:ext cx="9221963" cy="5535489"/>
          </a:xfrm>
          <a:prstGeom prst="rect">
            <a:avLst/>
          </a:prstGeom>
        </p:spPr>
      </p:pic>
    </p:spTree>
    <p:extLst>
      <p:ext uri="{BB962C8B-B14F-4D97-AF65-F5344CB8AC3E}">
        <p14:creationId xmlns:p14="http://schemas.microsoft.com/office/powerpoint/2010/main" val="3050941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13</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0" y="2723050"/>
            <a:ext cx="12797239" cy="1346522"/>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Check how corona virus spread out with respect to recovered case</a:t>
            </a:r>
          </a:p>
          <a:p>
            <a:pPr algn="just">
              <a:lnSpc>
                <a:spcPct val="150000"/>
              </a:lnSpc>
            </a:pPr>
            <a:r>
              <a:rPr lang="en-US" sz="2000" spc="76" dirty="0">
                <a:solidFill>
                  <a:srgbClr val="15253D"/>
                </a:solidFill>
                <a:latin typeface="Agrandir Wide Bold"/>
              </a:rPr>
              <a:t>(</a:t>
            </a:r>
            <a:r>
              <a:rPr lang="en-US" sz="2000" spc="76" dirty="0" err="1">
                <a:solidFill>
                  <a:srgbClr val="15253D"/>
                </a:solidFill>
                <a:latin typeface="Agrandir Wide Bold"/>
              </a:rPr>
              <a:t>Eg.</a:t>
            </a:r>
            <a:r>
              <a:rPr lang="en-US" sz="2000" spc="76" dirty="0">
                <a:solidFill>
                  <a:srgbClr val="15253D"/>
                </a:solidFill>
                <a:latin typeface="Agrandir Wide Bold"/>
              </a:rPr>
              <a:t>: total confirmed cases, their average, variance &amp; STDEV )</a:t>
            </a:r>
          </a:p>
          <a:p>
            <a:pPr algn="just">
              <a:lnSpc>
                <a:spcPct val="150000"/>
              </a:lnSpc>
            </a:pPr>
            <a:endParaRPr lang="en-US" sz="2000" spc="76" dirty="0">
              <a:solidFill>
                <a:srgbClr val="15253D"/>
              </a:solidFill>
              <a:latin typeface="Agrandir Wide Bold"/>
            </a:endParaRPr>
          </a:p>
        </p:txBody>
      </p:sp>
      <p:sp>
        <p:nvSpPr>
          <p:cNvPr id="12" name="TextBox 11">
            <a:extLst>
              <a:ext uri="{FF2B5EF4-FFF2-40B4-BE49-F238E27FC236}">
                <a16:creationId xmlns:a16="http://schemas.microsoft.com/office/drawing/2014/main" id="{6C693B23-F7D4-31C4-20EF-249A9DD20741}"/>
              </a:ext>
            </a:extLst>
          </p:cNvPr>
          <p:cNvSpPr txBox="1"/>
          <p:nvPr/>
        </p:nvSpPr>
        <p:spPr>
          <a:xfrm>
            <a:off x="5276978" y="3905128"/>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4" name="TextBox 13">
            <a:extLst>
              <a:ext uri="{FF2B5EF4-FFF2-40B4-BE49-F238E27FC236}">
                <a16:creationId xmlns:a16="http://schemas.microsoft.com/office/drawing/2014/main" id="{F5AE2E89-DDFF-7A03-3042-0A7D7A23E715}"/>
              </a:ext>
            </a:extLst>
          </p:cNvPr>
          <p:cNvSpPr txBox="1"/>
          <p:nvPr/>
        </p:nvSpPr>
        <p:spPr>
          <a:xfrm>
            <a:off x="2273981" y="6349239"/>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5" name="Bent Up Arrow 14">
            <a:extLst>
              <a:ext uri="{FF2B5EF4-FFF2-40B4-BE49-F238E27FC236}">
                <a16:creationId xmlns:a16="http://schemas.microsoft.com/office/drawing/2014/main" id="{A3B96479-2A59-9694-4F99-289DF752AB1E}"/>
              </a:ext>
            </a:extLst>
          </p:cNvPr>
          <p:cNvSpPr/>
          <p:nvPr/>
        </p:nvSpPr>
        <p:spPr>
          <a:xfrm flipH="1">
            <a:off x="6110731" y="4626325"/>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 Up Arrow 15">
            <a:extLst>
              <a:ext uri="{FF2B5EF4-FFF2-40B4-BE49-F238E27FC236}">
                <a16:creationId xmlns:a16="http://schemas.microsoft.com/office/drawing/2014/main" id="{4AB1C500-F9C0-28DE-E440-111D9AB6DE68}"/>
              </a:ext>
            </a:extLst>
          </p:cNvPr>
          <p:cNvSpPr/>
          <p:nvPr/>
        </p:nvSpPr>
        <p:spPr>
          <a:xfrm flipH="1">
            <a:off x="3748531" y="7192605"/>
            <a:ext cx="3056894" cy="7712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a:extLst>
              <a:ext uri="{FF2B5EF4-FFF2-40B4-BE49-F238E27FC236}">
                <a16:creationId xmlns:a16="http://schemas.microsoft.com/office/drawing/2014/main" id="{E6A47E2A-890E-CE8C-6158-6F90F299F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3775" y="4069572"/>
            <a:ext cx="9564024" cy="5728886"/>
          </a:xfrm>
          <a:prstGeom prst="rect">
            <a:avLst/>
          </a:prstGeom>
        </p:spPr>
      </p:pic>
    </p:spTree>
    <p:extLst>
      <p:ext uri="{BB962C8B-B14F-4D97-AF65-F5344CB8AC3E}">
        <p14:creationId xmlns:p14="http://schemas.microsoft.com/office/powerpoint/2010/main" val="4179114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14</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1" y="2723050"/>
            <a:ext cx="7374952" cy="884858"/>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Find Country having highest number of the Confirmed case</a:t>
            </a:r>
          </a:p>
        </p:txBody>
      </p:sp>
      <p:sp>
        <p:nvSpPr>
          <p:cNvPr id="12" name="TextBox 11">
            <a:extLst>
              <a:ext uri="{FF2B5EF4-FFF2-40B4-BE49-F238E27FC236}">
                <a16:creationId xmlns:a16="http://schemas.microsoft.com/office/drawing/2014/main" id="{2DD37FB2-A41A-36D8-D8A7-4B761E86A13C}"/>
              </a:ext>
            </a:extLst>
          </p:cNvPr>
          <p:cNvSpPr txBox="1"/>
          <p:nvPr/>
        </p:nvSpPr>
        <p:spPr>
          <a:xfrm>
            <a:off x="5276978" y="3905128"/>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4" name="TextBox 13">
            <a:extLst>
              <a:ext uri="{FF2B5EF4-FFF2-40B4-BE49-F238E27FC236}">
                <a16:creationId xmlns:a16="http://schemas.microsoft.com/office/drawing/2014/main" id="{809C7456-4300-4D47-3400-6F75E5FEC12C}"/>
              </a:ext>
            </a:extLst>
          </p:cNvPr>
          <p:cNvSpPr txBox="1"/>
          <p:nvPr/>
        </p:nvSpPr>
        <p:spPr>
          <a:xfrm>
            <a:off x="2273981" y="5814477"/>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5" name="Bent Up Arrow 14">
            <a:extLst>
              <a:ext uri="{FF2B5EF4-FFF2-40B4-BE49-F238E27FC236}">
                <a16:creationId xmlns:a16="http://schemas.microsoft.com/office/drawing/2014/main" id="{EB6A8499-EDA5-05F2-93FF-8267D37A91B2}"/>
              </a:ext>
            </a:extLst>
          </p:cNvPr>
          <p:cNvSpPr/>
          <p:nvPr/>
        </p:nvSpPr>
        <p:spPr>
          <a:xfrm flipH="1">
            <a:off x="6110731" y="4626325"/>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 Up Arrow 15">
            <a:extLst>
              <a:ext uri="{FF2B5EF4-FFF2-40B4-BE49-F238E27FC236}">
                <a16:creationId xmlns:a16="http://schemas.microsoft.com/office/drawing/2014/main" id="{549D9A09-2A58-F6C6-A9E0-E1EF86C11566}"/>
              </a:ext>
            </a:extLst>
          </p:cNvPr>
          <p:cNvSpPr/>
          <p:nvPr/>
        </p:nvSpPr>
        <p:spPr>
          <a:xfrm flipH="1">
            <a:off x="3748531" y="6822165"/>
            <a:ext cx="3056894" cy="7712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shot of a computer&#10;&#10;Description automatically generated">
            <a:extLst>
              <a:ext uri="{FF2B5EF4-FFF2-40B4-BE49-F238E27FC236}">
                <a16:creationId xmlns:a16="http://schemas.microsoft.com/office/drawing/2014/main" id="{F1A80A0E-C60C-BA1C-39B3-31A9718F7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0" y="4331221"/>
            <a:ext cx="10096500" cy="5753100"/>
          </a:xfrm>
          <a:prstGeom prst="rect">
            <a:avLst/>
          </a:prstGeom>
        </p:spPr>
      </p:pic>
    </p:spTree>
    <p:extLst>
      <p:ext uri="{BB962C8B-B14F-4D97-AF65-F5344CB8AC3E}">
        <p14:creationId xmlns:p14="http://schemas.microsoft.com/office/powerpoint/2010/main" val="343549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15</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1" y="2723050"/>
            <a:ext cx="7374952" cy="884858"/>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Find Country having lowest number of the death case</a:t>
            </a:r>
          </a:p>
        </p:txBody>
      </p:sp>
      <p:sp>
        <p:nvSpPr>
          <p:cNvPr id="12" name="TextBox 11">
            <a:extLst>
              <a:ext uri="{FF2B5EF4-FFF2-40B4-BE49-F238E27FC236}">
                <a16:creationId xmlns:a16="http://schemas.microsoft.com/office/drawing/2014/main" id="{87E5B9AF-8A88-7474-475D-FD8C8BD25FED}"/>
              </a:ext>
            </a:extLst>
          </p:cNvPr>
          <p:cNvSpPr txBox="1"/>
          <p:nvPr/>
        </p:nvSpPr>
        <p:spPr>
          <a:xfrm>
            <a:off x="5276978" y="3905128"/>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4" name="TextBox 13">
            <a:extLst>
              <a:ext uri="{FF2B5EF4-FFF2-40B4-BE49-F238E27FC236}">
                <a16:creationId xmlns:a16="http://schemas.microsoft.com/office/drawing/2014/main" id="{BAAD9AEA-70A8-C757-BB4A-BBC5181953CF}"/>
              </a:ext>
            </a:extLst>
          </p:cNvPr>
          <p:cNvSpPr txBox="1"/>
          <p:nvPr/>
        </p:nvSpPr>
        <p:spPr>
          <a:xfrm>
            <a:off x="2273981" y="5814477"/>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5" name="Bent Up Arrow 14">
            <a:extLst>
              <a:ext uri="{FF2B5EF4-FFF2-40B4-BE49-F238E27FC236}">
                <a16:creationId xmlns:a16="http://schemas.microsoft.com/office/drawing/2014/main" id="{390AC2AF-F6C6-AC71-1081-BCF9905BA151}"/>
              </a:ext>
            </a:extLst>
          </p:cNvPr>
          <p:cNvSpPr/>
          <p:nvPr/>
        </p:nvSpPr>
        <p:spPr>
          <a:xfrm flipH="1">
            <a:off x="6110731" y="4626325"/>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 Up Arrow 15">
            <a:extLst>
              <a:ext uri="{FF2B5EF4-FFF2-40B4-BE49-F238E27FC236}">
                <a16:creationId xmlns:a16="http://schemas.microsoft.com/office/drawing/2014/main" id="{C16F8645-8177-9866-B07A-B43873073AA4}"/>
              </a:ext>
            </a:extLst>
          </p:cNvPr>
          <p:cNvSpPr/>
          <p:nvPr/>
        </p:nvSpPr>
        <p:spPr>
          <a:xfrm flipH="1">
            <a:off x="3748531" y="6822165"/>
            <a:ext cx="3056894" cy="7712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shot of a computer&#10;&#10;Description automatically generated">
            <a:extLst>
              <a:ext uri="{FF2B5EF4-FFF2-40B4-BE49-F238E27FC236}">
                <a16:creationId xmlns:a16="http://schemas.microsoft.com/office/drawing/2014/main" id="{6596E13D-6378-ED69-DD5B-42318DF0F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9" y="4193659"/>
            <a:ext cx="9138958" cy="5983707"/>
          </a:xfrm>
          <a:prstGeom prst="rect">
            <a:avLst/>
          </a:prstGeom>
        </p:spPr>
      </p:pic>
    </p:spTree>
    <p:extLst>
      <p:ext uri="{BB962C8B-B14F-4D97-AF65-F5344CB8AC3E}">
        <p14:creationId xmlns:p14="http://schemas.microsoft.com/office/powerpoint/2010/main" val="3740335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16</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1" y="2723050"/>
            <a:ext cx="7374952" cy="884858"/>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Find top 5 countries having highest recovered case</a:t>
            </a:r>
          </a:p>
        </p:txBody>
      </p:sp>
      <p:sp>
        <p:nvSpPr>
          <p:cNvPr id="12" name="TextBox 11">
            <a:extLst>
              <a:ext uri="{FF2B5EF4-FFF2-40B4-BE49-F238E27FC236}">
                <a16:creationId xmlns:a16="http://schemas.microsoft.com/office/drawing/2014/main" id="{E5438068-B6CB-1133-E85A-E0F398BFBDC5}"/>
              </a:ext>
            </a:extLst>
          </p:cNvPr>
          <p:cNvSpPr txBox="1"/>
          <p:nvPr/>
        </p:nvSpPr>
        <p:spPr>
          <a:xfrm>
            <a:off x="5276978" y="3905128"/>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4" name="TextBox 13">
            <a:extLst>
              <a:ext uri="{FF2B5EF4-FFF2-40B4-BE49-F238E27FC236}">
                <a16:creationId xmlns:a16="http://schemas.microsoft.com/office/drawing/2014/main" id="{E6314706-65AF-5469-9F8A-CF0B1A0B4A82}"/>
              </a:ext>
            </a:extLst>
          </p:cNvPr>
          <p:cNvSpPr txBox="1"/>
          <p:nvPr/>
        </p:nvSpPr>
        <p:spPr>
          <a:xfrm>
            <a:off x="2273981" y="5814477"/>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5" name="Bent Up Arrow 14">
            <a:extLst>
              <a:ext uri="{FF2B5EF4-FFF2-40B4-BE49-F238E27FC236}">
                <a16:creationId xmlns:a16="http://schemas.microsoft.com/office/drawing/2014/main" id="{05E42A7D-709B-7EDE-1A7B-1807362626FA}"/>
              </a:ext>
            </a:extLst>
          </p:cNvPr>
          <p:cNvSpPr/>
          <p:nvPr/>
        </p:nvSpPr>
        <p:spPr>
          <a:xfrm flipH="1">
            <a:off x="6110731" y="4626325"/>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 Up Arrow 15">
            <a:extLst>
              <a:ext uri="{FF2B5EF4-FFF2-40B4-BE49-F238E27FC236}">
                <a16:creationId xmlns:a16="http://schemas.microsoft.com/office/drawing/2014/main" id="{D6313BFA-C68B-F4E7-1706-23B9453C4190}"/>
              </a:ext>
            </a:extLst>
          </p:cNvPr>
          <p:cNvSpPr/>
          <p:nvPr/>
        </p:nvSpPr>
        <p:spPr>
          <a:xfrm flipH="1">
            <a:off x="3748531" y="6822165"/>
            <a:ext cx="3056894" cy="7712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shot of a computer&#10;&#10;Description automatically generated">
            <a:extLst>
              <a:ext uri="{FF2B5EF4-FFF2-40B4-BE49-F238E27FC236}">
                <a16:creationId xmlns:a16="http://schemas.microsoft.com/office/drawing/2014/main" id="{4C36558F-B71C-236E-E1B8-334B6A5AFB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734" y="4413957"/>
            <a:ext cx="9019948" cy="5512190"/>
          </a:xfrm>
          <a:prstGeom prst="rect">
            <a:avLst/>
          </a:prstGeom>
        </p:spPr>
      </p:pic>
    </p:spTree>
    <p:extLst>
      <p:ext uri="{BB962C8B-B14F-4D97-AF65-F5344CB8AC3E}">
        <p14:creationId xmlns:p14="http://schemas.microsoft.com/office/powerpoint/2010/main" val="2566885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944880"/>
          </a:xfrm>
          <a:prstGeom prst="rect">
            <a:avLst/>
          </a:prstGeom>
        </p:spPr>
        <p:txBody>
          <a:bodyPr lIns="0" tIns="0" rIns="0" bIns="0" rtlCol="0" anchor="t">
            <a:spAutoFit/>
          </a:bodyPr>
          <a:lstStyle/>
          <a:p>
            <a:pPr>
              <a:lnSpc>
                <a:spcPts val="6719"/>
              </a:lnSpc>
            </a:pPr>
            <a:r>
              <a:rPr lang="en-US" sz="4800">
                <a:solidFill>
                  <a:srgbClr val="15253D"/>
                </a:solidFill>
                <a:latin typeface="Agrandir Wide Medium"/>
              </a:rPr>
              <a:t>PROJECT OVERVIEW</a:t>
            </a:r>
          </a:p>
        </p:txBody>
      </p:sp>
      <p:sp>
        <p:nvSpPr>
          <p:cNvPr id="6" name="TextBox 6"/>
          <p:cNvSpPr txBox="1"/>
          <p:nvPr/>
        </p:nvSpPr>
        <p:spPr>
          <a:xfrm>
            <a:off x="3469555" y="2178512"/>
            <a:ext cx="13382624" cy="7693773"/>
          </a:xfrm>
          <a:prstGeom prst="rect">
            <a:avLst/>
          </a:prstGeom>
        </p:spPr>
        <p:txBody>
          <a:bodyPr lIns="0" tIns="0" rIns="0" bIns="0" rtlCol="0" anchor="t">
            <a:spAutoFit/>
          </a:bodyPr>
          <a:lstStyle/>
          <a:p>
            <a:pPr algn="just">
              <a:lnSpc>
                <a:spcPts val="4349"/>
              </a:lnSpc>
            </a:pPr>
            <a:r>
              <a:rPr lang="en-US" sz="2899" dirty="0">
                <a:solidFill>
                  <a:srgbClr val="15253D"/>
                </a:solidFill>
                <a:latin typeface="Agrandir Wide Bold"/>
              </a:rPr>
              <a:t>The CORONA VIRUS pandemic has had a significant impact on public health and has created an urgent need for data-driven insights to understand the spread of the virus.</a:t>
            </a:r>
          </a:p>
          <a:p>
            <a:pPr algn="just">
              <a:lnSpc>
                <a:spcPts val="4349"/>
              </a:lnSpc>
            </a:pPr>
            <a:endParaRPr lang="en-US" sz="2899" dirty="0">
              <a:solidFill>
                <a:srgbClr val="15253D"/>
              </a:solidFill>
              <a:latin typeface="Agrandir Wide Bold"/>
            </a:endParaRPr>
          </a:p>
          <a:p>
            <a:pPr algn="just">
              <a:lnSpc>
                <a:spcPts val="4349"/>
              </a:lnSpc>
            </a:pPr>
            <a:r>
              <a:rPr lang="en-US" sz="2899" dirty="0">
                <a:solidFill>
                  <a:srgbClr val="15253D"/>
                </a:solidFill>
                <a:latin typeface="Agrandir Wide Bold"/>
              </a:rPr>
              <a:t>In this project, we aimed to analyze corona virus dataset all over the world using MySQL. The data set includes Province, Country/Region, Longitude, Latitude, Date, Confirmed, Deaths and Recovered Cases.</a:t>
            </a:r>
          </a:p>
          <a:p>
            <a:pPr algn="just">
              <a:lnSpc>
                <a:spcPts val="4349"/>
              </a:lnSpc>
            </a:pPr>
            <a:endParaRPr lang="en-US" sz="2899" dirty="0">
              <a:solidFill>
                <a:srgbClr val="15253D"/>
              </a:solidFill>
              <a:latin typeface="Agrandir Wide Bold"/>
            </a:endParaRPr>
          </a:p>
          <a:p>
            <a:pPr algn="just">
              <a:lnSpc>
                <a:spcPts val="4349"/>
              </a:lnSpc>
            </a:pPr>
            <a:r>
              <a:rPr lang="en-US" sz="2899" dirty="0">
                <a:solidFill>
                  <a:srgbClr val="15253D"/>
                </a:solidFill>
                <a:latin typeface="Agrandir Wide Bold"/>
              </a:rPr>
              <a:t>The goal is to answer 16 major issue statements using SQL queries related to the dataset that will guide strategic decisions and optimize the status of corona virus around the world.</a:t>
            </a:r>
          </a:p>
          <a:p>
            <a:pPr algn="just">
              <a:lnSpc>
                <a:spcPts val="4349"/>
              </a:lnSpc>
            </a:pPr>
            <a:endParaRPr lang="en-US" sz="2899" dirty="0">
              <a:solidFill>
                <a:srgbClr val="15253D"/>
              </a:solidFill>
              <a:latin typeface="Agrandir Wide Bold"/>
            </a:endParaRPr>
          </a:p>
        </p:txBody>
      </p:sp>
      <p:sp>
        <p:nvSpPr>
          <p:cNvPr id="7" name="Freeform 7"/>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3">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4"/>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607696"/>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OVERALL INSIGHTS</a:t>
            </a:r>
          </a:p>
        </p:txBody>
      </p:sp>
      <p:sp>
        <p:nvSpPr>
          <p:cNvPr id="6" name="Freeform 6"/>
          <p:cNvSpPr/>
          <p:nvPr/>
        </p:nvSpPr>
        <p:spPr>
          <a:xfrm rot="5400000">
            <a:off x="5808595" y="-824565"/>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4"/>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013290" y="1723117"/>
            <a:ext cx="15309510" cy="8190704"/>
          </a:xfrm>
          <a:prstGeom prst="rect">
            <a:avLst/>
          </a:prstGeom>
        </p:spPr>
        <p:txBody>
          <a:bodyPr wrap="square" lIns="0" tIns="0" rIns="0" bIns="0" rtlCol="0" anchor="t">
            <a:spAutoFit/>
          </a:bodyPr>
          <a:lstStyle/>
          <a:p>
            <a:pPr marL="285750" indent="-285750" algn="just">
              <a:lnSpc>
                <a:spcPct val="150000"/>
              </a:lnSpc>
              <a:buFont typeface="Arial" panose="020B0604020202020204" pitchFamily="34" charset="0"/>
              <a:buChar char="•"/>
            </a:pPr>
            <a:r>
              <a:rPr lang="en-US" spc="76" dirty="0">
                <a:solidFill>
                  <a:srgbClr val="15253D"/>
                </a:solidFill>
                <a:latin typeface="Agrandir Wide Bold"/>
              </a:rPr>
              <a:t>The dataset does not contain NULL values</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 There are 78,386 rows in the dataset</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The start date of corona virus is December 31, 2020 and end date is January 01, 2021 according from the dataset</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There are 12 months in the dataset</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 The monthly average for confirmed cases is 2,156.8283, average deaths is 46.5376 and 1,442.7284 for recovered cases</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The most frequent value each month in confirmed cases is 823,225, deaths  7,374 and in recovered cases is 1,123,456</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There are no minimum values per year</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The maximum values per year in confirmed cases is 823,225, deaths  7,374 and in recovered cases is 1,123,456</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The total number of cases each month confirmed is 169,065,144, deaths  3,647,894 and recovered is 113,089,548</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The total variance per month of confirmed cases is 157,288,925 and the STDEV is 12,541</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The total variance per month of deaths is 45,892 and STDEV is 214</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The total variance per month of recovered is 107,029,523 and STDEV is 10,345</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The country having the lowest death cases is Afghanistan, Algeria, Argentina, Australia, and Austria  </a:t>
            </a:r>
          </a:p>
          <a:p>
            <a:pPr marL="285750" indent="-285750" algn="just">
              <a:lnSpc>
                <a:spcPct val="150000"/>
              </a:lnSpc>
              <a:buFont typeface="Arial" panose="020B0604020202020204" pitchFamily="34" charset="0"/>
              <a:buChar char="•"/>
            </a:pPr>
            <a:r>
              <a:rPr lang="en-US" spc="76" dirty="0">
                <a:solidFill>
                  <a:srgbClr val="15253D"/>
                </a:solidFill>
                <a:latin typeface="Agrandir Wide Bold"/>
              </a:rPr>
              <a:t>The top 5 countries having the highest recovered cases is India, Brazil, USA, Turkey, and Russia</a:t>
            </a:r>
          </a:p>
          <a:p>
            <a:pPr marL="285750" indent="-285750" algn="just">
              <a:lnSpc>
                <a:spcPct val="150000"/>
              </a:lnSpc>
              <a:buFont typeface="Arial" panose="020B0604020202020204" pitchFamily="34" charset="0"/>
              <a:buChar char="•"/>
            </a:pPr>
            <a:endParaRPr lang="en-US" sz="1400" spc="76" dirty="0">
              <a:solidFill>
                <a:srgbClr val="15253D"/>
              </a:solidFill>
              <a:latin typeface="Agrandir Wide Bold"/>
            </a:endParaRPr>
          </a:p>
        </p:txBody>
      </p:sp>
    </p:spTree>
    <p:extLst>
      <p:ext uri="{BB962C8B-B14F-4D97-AF65-F5344CB8AC3E}">
        <p14:creationId xmlns:p14="http://schemas.microsoft.com/office/powerpoint/2010/main" val="1181526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3">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4"/>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607696"/>
            <a:ext cx="8284643" cy="829073"/>
          </a:xfrm>
          <a:prstGeom prst="rect">
            <a:avLst/>
          </a:prstGeom>
        </p:spPr>
        <p:txBody>
          <a:bodyPr lIns="0" tIns="0" rIns="0" bIns="0" rtlCol="0" anchor="t">
            <a:spAutoFit/>
          </a:bodyPr>
          <a:lstStyle/>
          <a:p>
            <a:pPr lvl="1">
              <a:lnSpc>
                <a:spcPts val="6719"/>
              </a:lnSpc>
            </a:pPr>
            <a:r>
              <a:rPr lang="en-US" sz="4800" dirty="0">
                <a:solidFill>
                  <a:srgbClr val="15253D"/>
                </a:solidFill>
                <a:latin typeface="Agrandir Wide Medium"/>
              </a:rPr>
              <a:t>RECOMMENDATIONS</a:t>
            </a:r>
          </a:p>
        </p:txBody>
      </p:sp>
      <p:sp>
        <p:nvSpPr>
          <p:cNvPr id="6" name="Freeform 6"/>
          <p:cNvSpPr/>
          <p:nvPr/>
        </p:nvSpPr>
        <p:spPr>
          <a:xfrm rot="5400000">
            <a:off x="5808595" y="-824565"/>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4"/>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013290" y="1723117"/>
            <a:ext cx="15309510" cy="619400"/>
          </a:xfrm>
          <a:prstGeom prst="rect">
            <a:avLst/>
          </a:prstGeom>
        </p:spPr>
        <p:txBody>
          <a:bodyPr wrap="square" lIns="0" tIns="0" rIns="0" bIns="0" rtlCol="0" anchor="t">
            <a:spAutoFit/>
          </a:bodyPr>
          <a:lstStyle/>
          <a:p>
            <a:pPr marL="285750" indent="-285750" algn="just">
              <a:lnSpc>
                <a:spcPct val="150000"/>
              </a:lnSpc>
              <a:buFont typeface="Arial" panose="020B0604020202020204" pitchFamily="34" charset="0"/>
              <a:buChar char="•"/>
            </a:pPr>
            <a:r>
              <a:rPr lang="en-US" sz="1400" spc="76" dirty="0">
                <a:solidFill>
                  <a:srgbClr val="15253D"/>
                </a:solidFill>
                <a:latin typeface="Agrandir Wide Bold"/>
              </a:rPr>
              <a:t>To </a:t>
            </a:r>
            <a:r>
              <a:rPr lang="en-US" sz="1400" spc="76">
                <a:solidFill>
                  <a:srgbClr val="15253D"/>
                </a:solidFill>
                <a:latin typeface="Agrandir Wide Bold"/>
              </a:rPr>
              <a:t>be continue</a:t>
            </a:r>
          </a:p>
          <a:p>
            <a:pPr marL="285750" indent="-285750" algn="just">
              <a:lnSpc>
                <a:spcPct val="150000"/>
              </a:lnSpc>
              <a:buFont typeface="Arial" panose="020B0604020202020204" pitchFamily="34" charset="0"/>
              <a:buChar char="•"/>
            </a:pPr>
            <a:endParaRPr lang="en-US" sz="1400" spc="76" dirty="0">
              <a:solidFill>
                <a:srgbClr val="15253D"/>
              </a:solidFill>
              <a:latin typeface="Agrandir Wide Bold"/>
            </a:endParaRPr>
          </a:p>
        </p:txBody>
      </p:sp>
    </p:spTree>
    <p:extLst>
      <p:ext uri="{BB962C8B-B14F-4D97-AF65-F5344CB8AC3E}">
        <p14:creationId xmlns:p14="http://schemas.microsoft.com/office/powerpoint/2010/main" val="3541811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944880"/>
          </a:xfrm>
          <a:prstGeom prst="rect">
            <a:avLst/>
          </a:prstGeom>
        </p:spPr>
        <p:txBody>
          <a:bodyPr lIns="0" tIns="0" rIns="0" bIns="0" rtlCol="0" anchor="t">
            <a:spAutoFit/>
          </a:bodyPr>
          <a:lstStyle/>
          <a:p>
            <a:pPr>
              <a:lnSpc>
                <a:spcPts val="6719"/>
              </a:lnSpc>
            </a:pPr>
            <a:r>
              <a:rPr lang="en-US" sz="4800">
                <a:solidFill>
                  <a:srgbClr val="15253D"/>
                </a:solidFill>
                <a:latin typeface="Agrandir Wide Medium"/>
              </a:rPr>
              <a:t>PROJECT OBJECTIVE</a:t>
            </a:r>
          </a:p>
        </p:txBody>
      </p:sp>
      <p:sp>
        <p:nvSpPr>
          <p:cNvPr id="6" name="TextBox 6"/>
          <p:cNvSpPr txBox="1"/>
          <p:nvPr/>
        </p:nvSpPr>
        <p:spPr>
          <a:xfrm>
            <a:off x="3469554" y="3003668"/>
            <a:ext cx="10017845" cy="1815882"/>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To analyze corona virus status in the world by writing SQL queries to extract relevant insights from the dataset.</a:t>
            </a:r>
          </a:p>
        </p:txBody>
      </p:sp>
      <p:sp>
        <p:nvSpPr>
          <p:cNvPr id="7" name="Freeform 7"/>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1</a:t>
            </a:r>
          </a:p>
        </p:txBody>
      </p:sp>
      <p:sp>
        <p:nvSpPr>
          <p:cNvPr id="8" name="TextBox 7">
            <a:extLst>
              <a:ext uri="{FF2B5EF4-FFF2-40B4-BE49-F238E27FC236}">
                <a16:creationId xmlns:a16="http://schemas.microsoft.com/office/drawing/2014/main" id="{707E065A-234F-B842-54A0-1EDBCE2DFA02}"/>
              </a:ext>
            </a:extLst>
          </p:cNvPr>
          <p:cNvSpPr txBox="1"/>
          <p:nvPr/>
        </p:nvSpPr>
        <p:spPr>
          <a:xfrm>
            <a:off x="3445448" y="2545178"/>
            <a:ext cx="9480218" cy="553998"/>
          </a:xfrm>
          <a:prstGeom prst="rect">
            <a:avLst/>
          </a:prstGeom>
        </p:spPr>
        <p:txBody>
          <a:bodyPr wrap="square" lIns="0" tIns="0" rIns="0" bIns="0" rtlCol="0" anchor="t">
            <a:spAutoFit/>
          </a:bodyPr>
          <a:lstStyle/>
          <a:p>
            <a:pPr algn="just">
              <a:lnSpc>
                <a:spcPts val="4831"/>
              </a:lnSpc>
            </a:pPr>
            <a:r>
              <a:rPr lang="en-US" sz="2000" spc="76" dirty="0">
                <a:solidFill>
                  <a:srgbClr val="15253D"/>
                </a:solidFill>
                <a:latin typeface="Agrandir Wide Bold"/>
              </a:rPr>
              <a:t>Write a code to check NULL values</a:t>
            </a:r>
          </a:p>
        </p:txBody>
      </p:sp>
      <p:sp>
        <p:nvSpPr>
          <p:cNvPr id="9" name="TextBox 8">
            <a:extLst>
              <a:ext uri="{FF2B5EF4-FFF2-40B4-BE49-F238E27FC236}">
                <a16:creationId xmlns:a16="http://schemas.microsoft.com/office/drawing/2014/main" id="{1F5507B7-43E6-E2CC-BB93-F3B68E46EB72}"/>
              </a:ext>
            </a:extLst>
          </p:cNvPr>
          <p:cNvSpPr txBox="1"/>
          <p:nvPr/>
        </p:nvSpPr>
        <p:spPr>
          <a:xfrm>
            <a:off x="2273981" y="341503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0" name="TextBox 9">
            <a:extLst>
              <a:ext uri="{FF2B5EF4-FFF2-40B4-BE49-F238E27FC236}">
                <a16:creationId xmlns:a16="http://schemas.microsoft.com/office/drawing/2014/main" id="{15126926-E572-A132-9222-1DA3C59BEE5F}"/>
              </a:ext>
            </a:extLst>
          </p:cNvPr>
          <p:cNvSpPr txBox="1"/>
          <p:nvPr/>
        </p:nvSpPr>
        <p:spPr>
          <a:xfrm>
            <a:off x="2241324" y="4802557"/>
            <a:ext cx="7708219" cy="1808187"/>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SELECT * FROM </a:t>
            </a:r>
            <a:r>
              <a:rPr lang="en-US" sz="2000" spc="76" dirty="0" err="1">
                <a:solidFill>
                  <a:srgbClr val="15253D"/>
                </a:solidFill>
                <a:latin typeface="Agrandir Wide Bold"/>
              </a:rPr>
              <a:t>corona.coronavirusdataset</a:t>
            </a:r>
            <a:r>
              <a:rPr lang="en-US" sz="2000" spc="76" dirty="0">
                <a:solidFill>
                  <a:srgbClr val="15253D"/>
                </a:solidFill>
                <a:latin typeface="Agrandir Wide Bold"/>
              </a:rPr>
              <a:t> WHERE coalesce( Province, Country, Latitude, Longitude, </a:t>
            </a:r>
            <a:r>
              <a:rPr lang="en-US" sz="2000" spc="76" dirty="0" err="1">
                <a:solidFill>
                  <a:srgbClr val="15253D"/>
                </a:solidFill>
                <a:latin typeface="Agrandir Wide Bold"/>
              </a:rPr>
              <a:t>CountryDate</a:t>
            </a:r>
            <a:r>
              <a:rPr lang="en-US" sz="2000" spc="76" dirty="0">
                <a:solidFill>
                  <a:srgbClr val="15253D"/>
                </a:solidFill>
                <a:latin typeface="Agrandir Wide Bold"/>
              </a:rPr>
              <a:t>, Confirmed,</a:t>
            </a:r>
          </a:p>
          <a:p>
            <a:pPr algn="just">
              <a:lnSpc>
                <a:spcPct val="150000"/>
              </a:lnSpc>
            </a:pPr>
            <a:r>
              <a:rPr lang="en-US" sz="2000" spc="76" dirty="0">
                <a:solidFill>
                  <a:srgbClr val="15253D"/>
                </a:solidFill>
                <a:latin typeface="Agrandir Wide Bold"/>
              </a:rPr>
              <a:t> Deaths, Recovered) IS NULL;</a:t>
            </a:r>
          </a:p>
        </p:txBody>
      </p:sp>
      <p:sp>
        <p:nvSpPr>
          <p:cNvPr id="11" name="TextBox 10">
            <a:extLst>
              <a:ext uri="{FF2B5EF4-FFF2-40B4-BE49-F238E27FC236}">
                <a16:creationId xmlns:a16="http://schemas.microsoft.com/office/drawing/2014/main" id="{1F09D4A7-E93A-75FE-991C-EEFB22211B52}"/>
              </a:ext>
            </a:extLst>
          </p:cNvPr>
          <p:cNvSpPr txBox="1"/>
          <p:nvPr/>
        </p:nvSpPr>
        <p:spPr>
          <a:xfrm>
            <a:off x="12268200" y="3463679"/>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pic>
        <p:nvPicPr>
          <p:cNvPr id="13" name="Picture 12" descr="A screenshot of a computer&#10;&#10;Description automatically generated">
            <a:extLst>
              <a:ext uri="{FF2B5EF4-FFF2-40B4-BE49-F238E27FC236}">
                <a16:creationId xmlns:a16="http://schemas.microsoft.com/office/drawing/2014/main" id="{2DEA2858-10FD-08D6-F310-E88E06453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018" y="4802557"/>
            <a:ext cx="7193214" cy="37181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2</a:t>
            </a:r>
          </a:p>
        </p:txBody>
      </p:sp>
      <p:sp>
        <p:nvSpPr>
          <p:cNvPr id="8" name="TextBox 7">
            <a:extLst>
              <a:ext uri="{FF2B5EF4-FFF2-40B4-BE49-F238E27FC236}">
                <a16:creationId xmlns:a16="http://schemas.microsoft.com/office/drawing/2014/main" id="{707E065A-234F-B842-54A0-1EDBCE2DFA02}"/>
              </a:ext>
            </a:extLst>
          </p:cNvPr>
          <p:cNvSpPr txBox="1"/>
          <p:nvPr/>
        </p:nvSpPr>
        <p:spPr>
          <a:xfrm>
            <a:off x="3445448" y="2545178"/>
            <a:ext cx="7374952" cy="884858"/>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If NULL values are present, update them with zeros for all columns</a:t>
            </a:r>
          </a:p>
        </p:txBody>
      </p:sp>
      <p:sp>
        <p:nvSpPr>
          <p:cNvPr id="15" name="TextBox 14">
            <a:extLst>
              <a:ext uri="{FF2B5EF4-FFF2-40B4-BE49-F238E27FC236}">
                <a16:creationId xmlns:a16="http://schemas.microsoft.com/office/drawing/2014/main" id="{BEFB7E8F-51A2-C0B1-3AEB-37C57FC22699}"/>
              </a:ext>
            </a:extLst>
          </p:cNvPr>
          <p:cNvSpPr txBox="1"/>
          <p:nvPr/>
        </p:nvSpPr>
        <p:spPr>
          <a:xfrm>
            <a:off x="5186047" y="4152900"/>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6" name="TextBox 15">
            <a:extLst>
              <a:ext uri="{FF2B5EF4-FFF2-40B4-BE49-F238E27FC236}">
                <a16:creationId xmlns:a16="http://schemas.microsoft.com/office/drawing/2014/main" id="{4C0A3A99-11AC-C18E-05E8-E9ECC7C3CF12}"/>
              </a:ext>
            </a:extLst>
          </p:cNvPr>
          <p:cNvSpPr txBox="1"/>
          <p:nvPr/>
        </p:nvSpPr>
        <p:spPr>
          <a:xfrm>
            <a:off x="1973959" y="7532746"/>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7" name="Bent Up Arrow 16">
            <a:extLst>
              <a:ext uri="{FF2B5EF4-FFF2-40B4-BE49-F238E27FC236}">
                <a16:creationId xmlns:a16="http://schemas.microsoft.com/office/drawing/2014/main" id="{143FE525-5E49-D253-9F34-2AE0F54E4494}"/>
              </a:ext>
            </a:extLst>
          </p:cNvPr>
          <p:cNvSpPr/>
          <p:nvPr/>
        </p:nvSpPr>
        <p:spPr>
          <a:xfrm flipH="1">
            <a:off x="6029000" y="4896828"/>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Up Arrow 17">
            <a:extLst>
              <a:ext uri="{FF2B5EF4-FFF2-40B4-BE49-F238E27FC236}">
                <a16:creationId xmlns:a16="http://schemas.microsoft.com/office/drawing/2014/main" id="{5F42B436-5DF2-4AAB-43FB-7A6085DBCBBF}"/>
              </a:ext>
            </a:extLst>
          </p:cNvPr>
          <p:cNvSpPr/>
          <p:nvPr/>
        </p:nvSpPr>
        <p:spPr>
          <a:xfrm flipH="1">
            <a:off x="3822809" y="8449574"/>
            <a:ext cx="3056894" cy="7712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screenshot of a computer&#10;&#10;Description automatically generated">
            <a:extLst>
              <a:ext uri="{FF2B5EF4-FFF2-40B4-BE49-F238E27FC236}">
                <a16:creationId xmlns:a16="http://schemas.microsoft.com/office/drawing/2014/main" id="{B79F6E03-607A-AFF9-4EBF-DEA955606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4098038"/>
            <a:ext cx="10185400" cy="5537200"/>
          </a:xfrm>
          <a:prstGeom prst="rect">
            <a:avLst/>
          </a:prstGeom>
        </p:spPr>
      </p:pic>
    </p:spTree>
    <p:extLst>
      <p:ext uri="{BB962C8B-B14F-4D97-AF65-F5344CB8AC3E}">
        <p14:creationId xmlns:p14="http://schemas.microsoft.com/office/powerpoint/2010/main" val="3836831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3</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1" y="2723050"/>
            <a:ext cx="7374952" cy="423193"/>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Check total number of rows</a:t>
            </a:r>
          </a:p>
        </p:txBody>
      </p:sp>
      <p:sp>
        <p:nvSpPr>
          <p:cNvPr id="15" name="TextBox 14">
            <a:extLst>
              <a:ext uri="{FF2B5EF4-FFF2-40B4-BE49-F238E27FC236}">
                <a16:creationId xmlns:a16="http://schemas.microsoft.com/office/drawing/2014/main" id="{BAFB2DF9-BF78-541B-49F2-57BA4A181483}"/>
              </a:ext>
            </a:extLst>
          </p:cNvPr>
          <p:cNvSpPr txBox="1"/>
          <p:nvPr/>
        </p:nvSpPr>
        <p:spPr>
          <a:xfrm>
            <a:off x="5929537" y="3677576"/>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6" name="TextBox 15">
            <a:extLst>
              <a:ext uri="{FF2B5EF4-FFF2-40B4-BE49-F238E27FC236}">
                <a16:creationId xmlns:a16="http://schemas.microsoft.com/office/drawing/2014/main" id="{56E0A03E-3E03-6CE6-5ECB-EE48E668DFAE}"/>
              </a:ext>
            </a:extLst>
          </p:cNvPr>
          <p:cNvSpPr txBox="1"/>
          <p:nvPr/>
        </p:nvSpPr>
        <p:spPr>
          <a:xfrm>
            <a:off x="2263095" y="5333042"/>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7" name="Bent Up Arrow 16">
            <a:extLst>
              <a:ext uri="{FF2B5EF4-FFF2-40B4-BE49-F238E27FC236}">
                <a16:creationId xmlns:a16="http://schemas.microsoft.com/office/drawing/2014/main" id="{EE9067AD-E918-43D0-39F1-3CBC716B3008}"/>
              </a:ext>
            </a:extLst>
          </p:cNvPr>
          <p:cNvSpPr/>
          <p:nvPr/>
        </p:nvSpPr>
        <p:spPr>
          <a:xfrm flipV="1">
            <a:off x="7771705" y="3948307"/>
            <a:ext cx="423555" cy="584777"/>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 Up Arrow 17">
            <a:extLst>
              <a:ext uri="{FF2B5EF4-FFF2-40B4-BE49-F238E27FC236}">
                <a16:creationId xmlns:a16="http://schemas.microsoft.com/office/drawing/2014/main" id="{A6DD7ED8-E8E3-4FE9-42BD-886323F68497}"/>
              </a:ext>
            </a:extLst>
          </p:cNvPr>
          <p:cNvSpPr/>
          <p:nvPr/>
        </p:nvSpPr>
        <p:spPr>
          <a:xfrm flipH="1">
            <a:off x="3737645" y="6340730"/>
            <a:ext cx="3056894" cy="7712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screenshot of a computer&#10;&#10;Description automatically generated">
            <a:extLst>
              <a:ext uri="{FF2B5EF4-FFF2-40B4-BE49-F238E27FC236}">
                <a16:creationId xmlns:a16="http://schemas.microsoft.com/office/drawing/2014/main" id="{0404BFB6-20F4-8B5A-3384-9A4BD77AD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600" y="4701239"/>
            <a:ext cx="10299700" cy="5181600"/>
          </a:xfrm>
          <a:prstGeom prst="rect">
            <a:avLst/>
          </a:prstGeom>
        </p:spPr>
      </p:pic>
    </p:spTree>
    <p:extLst>
      <p:ext uri="{BB962C8B-B14F-4D97-AF65-F5344CB8AC3E}">
        <p14:creationId xmlns:p14="http://schemas.microsoft.com/office/powerpoint/2010/main" val="95001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4</a:t>
            </a:r>
          </a:p>
        </p:txBody>
      </p:sp>
      <p:sp>
        <p:nvSpPr>
          <p:cNvPr id="9" name="TextBox 8">
            <a:extLst>
              <a:ext uri="{FF2B5EF4-FFF2-40B4-BE49-F238E27FC236}">
                <a16:creationId xmlns:a16="http://schemas.microsoft.com/office/drawing/2014/main" id="{1F5507B7-43E6-E2CC-BB93-F3B68E46EB72}"/>
              </a:ext>
            </a:extLst>
          </p:cNvPr>
          <p:cNvSpPr txBox="1"/>
          <p:nvPr/>
        </p:nvSpPr>
        <p:spPr>
          <a:xfrm>
            <a:off x="2273981" y="3968414"/>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1" name="TextBox 10">
            <a:extLst>
              <a:ext uri="{FF2B5EF4-FFF2-40B4-BE49-F238E27FC236}">
                <a16:creationId xmlns:a16="http://schemas.microsoft.com/office/drawing/2014/main" id="{1F09D4A7-E93A-75FE-991C-EEFB22211B52}"/>
              </a:ext>
            </a:extLst>
          </p:cNvPr>
          <p:cNvSpPr txBox="1"/>
          <p:nvPr/>
        </p:nvSpPr>
        <p:spPr>
          <a:xfrm>
            <a:off x="11834008" y="366198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1" y="2723050"/>
            <a:ext cx="7374952" cy="423193"/>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Check what is </a:t>
            </a:r>
            <a:r>
              <a:rPr lang="en-US" sz="2000" spc="76" dirty="0" err="1">
                <a:solidFill>
                  <a:srgbClr val="15253D"/>
                </a:solidFill>
                <a:latin typeface="Agrandir Wide Bold"/>
              </a:rPr>
              <a:t>start_date</a:t>
            </a:r>
            <a:r>
              <a:rPr lang="en-US" sz="2000" spc="76" dirty="0">
                <a:solidFill>
                  <a:srgbClr val="15253D"/>
                </a:solidFill>
                <a:latin typeface="Agrandir Wide Bold"/>
              </a:rPr>
              <a:t> and </a:t>
            </a:r>
            <a:r>
              <a:rPr lang="en-US" sz="2000" spc="76" dirty="0" err="1">
                <a:solidFill>
                  <a:srgbClr val="15253D"/>
                </a:solidFill>
                <a:latin typeface="Agrandir Wide Bold"/>
              </a:rPr>
              <a:t>end_date</a:t>
            </a:r>
            <a:endParaRPr lang="en-US" sz="2000" spc="76" dirty="0">
              <a:solidFill>
                <a:srgbClr val="15253D"/>
              </a:solidFill>
              <a:latin typeface="Agrandir Wide Bold"/>
            </a:endParaRPr>
          </a:p>
        </p:txBody>
      </p:sp>
      <p:sp>
        <p:nvSpPr>
          <p:cNvPr id="15" name="TextBox 14">
            <a:extLst>
              <a:ext uri="{FF2B5EF4-FFF2-40B4-BE49-F238E27FC236}">
                <a16:creationId xmlns:a16="http://schemas.microsoft.com/office/drawing/2014/main" id="{C8D16B78-CAED-E701-B9FF-DC05449B347D}"/>
              </a:ext>
            </a:extLst>
          </p:cNvPr>
          <p:cNvSpPr txBox="1"/>
          <p:nvPr/>
        </p:nvSpPr>
        <p:spPr>
          <a:xfrm>
            <a:off x="2273981" y="5043039"/>
            <a:ext cx="6870019" cy="1346522"/>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SELECT MIN(</a:t>
            </a:r>
            <a:r>
              <a:rPr lang="en-US" sz="2000" spc="76" dirty="0" err="1">
                <a:solidFill>
                  <a:srgbClr val="15253D"/>
                </a:solidFill>
                <a:latin typeface="Agrandir Wide Bold"/>
              </a:rPr>
              <a:t>CountryDate</a:t>
            </a:r>
            <a:r>
              <a:rPr lang="en-US" sz="2000" spc="76" dirty="0">
                <a:solidFill>
                  <a:srgbClr val="15253D"/>
                </a:solidFill>
                <a:latin typeface="Agrandir Wide Bold"/>
              </a:rPr>
              <a:t>) AS </a:t>
            </a:r>
            <a:r>
              <a:rPr lang="en-US" sz="2000" spc="76" dirty="0" err="1">
                <a:solidFill>
                  <a:srgbClr val="15253D"/>
                </a:solidFill>
                <a:latin typeface="Agrandir Wide Bold"/>
              </a:rPr>
              <a:t>Start_Date</a:t>
            </a:r>
            <a:r>
              <a:rPr lang="en-US" sz="2000" spc="76" dirty="0">
                <a:solidFill>
                  <a:srgbClr val="15253D"/>
                </a:solidFill>
                <a:latin typeface="Agrandir Wide Bold"/>
              </a:rPr>
              <a:t>, MAX(</a:t>
            </a:r>
            <a:r>
              <a:rPr lang="en-US" sz="2000" spc="76" dirty="0" err="1">
                <a:solidFill>
                  <a:srgbClr val="15253D"/>
                </a:solidFill>
                <a:latin typeface="Agrandir Wide Bold"/>
              </a:rPr>
              <a:t>CountryDate</a:t>
            </a:r>
            <a:r>
              <a:rPr lang="en-US" sz="2000" spc="76" dirty="0">
                <a:solidFill>
                  <a:srgbClr val="15253D"/>
                </a:solidFill>
                <a:latin typeface="Agrandir Wide Bold"/>
              </a:rPr>
              <a:t>) AS </a:t>
            </a:r>
            <a:r>
              <a:rPr lang="en-US" sz="2000" spc="76" dirty="0" err="1">
                <a:solidFill>
                  <a:srgbClr val="15253D"/>
                </a:solidFill>
                <a:latin typeface="Agrandir Wide Bold"/>
              </a:rPr>
              <a:t>End_Date</a:t>
            </a:r>
            <a:r>
              <a:rPr lang="en-US" sz="2000" spc="76" dirty="0">
                <a:solidFill>
                  <a:srgbClr val="15253D"/>
                </a:solidFill>
                <a:latin typeface="Agrandir Wide Bold"/>
              </a:rPr>
              <a:t>  FROM </a:t>
            </a:r>
          </a:p>
          <a:p>
            <a:pPr algn="just">
              <a:lnSpc>
                <a:spcPct val="150000"/>
              </a:lnSpc>
            </a:pPr>
            <a:r>
              <a:rPr lang="en-US" sz="2000" spc="76" dirty="0">
                <a:solidFill>
                  <a:srgbClr val="15253D"/>
                </a:solidFill>
                <a:latin typeface="Agrandir Wide Bold"/>
              </a:rPr>
              <a:t>corona.`</a:t>
            </a:r>
            <a:r>
              <a:rPr lang="en-US" sz="2000" spc="76" dirty="0" err="1">
                <a:solidFill>
                  <a:srgbClr val="15253D"/>
                </a:solidFill>
                <a:latin typeface="Agrandir Wide Bold"/>
              </a:rPr>
              <a:t>coronavirusdataset</a:t>
            </a:r>
            <a:r>
              <a:rPr lang="en-US" sz="2000" spc="76" dirty="0">
                <a:solidFill>
                  <a:srgbClr val="15253D"/>
                </a:solidFill>
                <a:latin typeface="Agrandir Wide Bold"/>
              </a:rPr>
              <a:t>`;</a:t>
            </a:r>
          </a:p>
        </p:txBody>
      </p:sp>
      <p:pic>
        <p:nvPicPr>
          <p:cNvPr id="16" name="Picture 15" descr="A screenshot of a computer&#10;&#10;Description automatically generated">
            <a:extLst>
              <a:ext uri="{FF2B5EF4-FFF2-40B4-BE49-F238E27FC236}">
                <a16:creationId xmlns:a16="http://schemas.microsoft.com/office/drawing/2014/main" id="{86927C57-3B8E-9598-C286-6CB9C6243D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558" y="4762501"/>
            <a:ext cx="8284643" cy="1872504"/>
          </a:xfrm>
          <a:prstGeom prst="rect">
            <a:avLst/>
          </a:prstGeom>
        </p:spPr>
      </p:pic>
    </p:spTree>
    <p:extLst>
      <p:ext uri="{BB962C8B-B14F-4D97-AF65-F5344CB8AC3E}">
        <p14:creationId xmlns:p14="http://schemas.microsoft.com/office/powerpoint/2010/main" val="1162628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3556000" y="1751028"/>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5</a:t>
            </a:r>
          </a:p>
        </p:txBody>
      </p:sp>
      <p:sp>
        <p:nvSpPr>
          <p:cNvPr id="9" name="TextBox 8">
            <a:extLst>
              <a:ext uri="{FF2B5EF4-FFF2-40B4-BE49-F238E27FC236}">
                <a16:creationId xmlns:a16="http://schemas.microsoft.com/office/drawing/2014/main" id="{1F5507B7-43E6-E2CC-BB93-F3B68E46EB72}"/>
              </a:ext>
            </a:extLst>
          </p:cNvPr>
          <p:cNvSpPr txBox="1"/>
          <p:nvPr/>
        </p:nvSpPr>
        <p:spPr>
          <a:xfrm>
            <a:off x="5186047" y="3712303"/>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1" name="TextBox 10">
            <a:extLst>
              <a:ext uri="{FF2B5EF4-FFF2-40B4-BE49-F238E27FC236}">
                <a16:creationId xmlns:a16="http://schemas.microsoft.com/office/drawing/2014/main" id="{1F09D4A7-E93A-75FE-991C-EEFB22211B52}"/>
              </a:ext>
            </a:extLst>
          </p:cNvPr>
          <p:cNvSpPr txBox="1"/>
          <p:nvPr/>
        </p:nvSpPr>
        <p:spPr>
          <a:xfrm>
            <a:off x="2183050" y="5621652"/>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3" name="TextBox 12">
            <a:extLst>
              <a:ext uri="{FF2B5EF4-FFF2-40B4-BE49-F238E27FC236}">
                <a16:creationId xmlns:a16="http://schemas.microsoft.com/office/drawing/2014/main" id="{6BB582BD-E569-4F3D-1423-00290D357F63}"/>
              </a:ext>
            </a:extLst>
          </p:cNvPr>
          <p:cNvSpPr txBox="1"/>
          <p:nvPr/>
        </p:nvSpPr>
        <p:spPr>
          <a:xfrm>
            <a:off x="5172580" y="2671123"/>
            <a:ext cx="7374952" cy="423193"/>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Number of month present in dataset</a:t>
            </a:r>
          </a:p>
        </p:txBody>
      </p:sp>
      <p:pic>
        <p:nvPicPr>
          <p:cNvPr id="14" name="Picture 13" descr="A screenshot of a computer&#10;&#10;Description automatically generated">
            <a:extLst>
              <a:ext uri="{FF2B5EF4-FFF2-40B4-BE49-F238E27FC236}">
                <a16:creationId xmlns:a16="http://schemas.microsoft.com/office/drawing/2014/main" id="{FB374DE2-B237-3BD9-82DA-5120A5AEFA26}"/>
              </a:ext>
            </a:extLst>
          </p:cNvPr>
          <p:cNvPicPr>
            <a:picLocks noChangeAspect="1"/>
          </p:cNvPicPr>
          <p:nvPr/>
        </p:nvPicPr>
        <p:blipFill rotWithShape="1">
          <a:blip r:embed="rId4">
            <a:extLst>
              <a:ext uri="{28A0092B-C50C-407E-A947-70E740481C1C}">
                <a14:useLocalDpi xmlns:a14="http://schemas.microsoft.com/office/drawing/2010/main" val="0"/>
              </a:ext>
            </a:extLst>
          </a:blip>
          <a:srcRect t="2202" b="6189"/>
          <a:stretch/>
        </p:blipFill>
        <p:spPr>
          <a:xfrm>
            <a:off x="6871959" y="4643539"/>
            <a:ext cx="10134600" cy="5223845"/>
          </a:xfrm>
          <a:prstGeom prst="rect">
            <a:avLst/>
          </a:prstGeom>
        </p:spPr>
      </p:pic>
      <p:sp>
        <p:nvSpPr>
          <p:cNvPr id="31" name="Bent Up Arrow 30">
            <a:extLst>
              <a:ext uri="{FF2B5EF4-FFF2-40B4-BE49-F238E27FC236}">
                <a16:creationId xmlns:a16="http://schemas.microsoft.com/office/drawing/2014/main" id="{77DAEA48-918E-B6E2-7A2A-024E2AABF031}"/>
              </a:ext>
            </a:extLst>
          </p:cNvPr>
          <p:cNvSpPr/>
          <p:nvPr/>
        </p:nvSpPr>
        <p:spPr>
          <a:xfrm flipH="1">
            <a:off x="6019800" y="4433500"/>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Bent Up Arrow 34">
            <a:extLst>
              <a:ext uri="{FF2B5EF4-FFF2-40B4-BE49-F238E27FC236}">
                <a16:creationId xmlns:a16="http://schemas.microsoft.com/office/drawing/2014/main" id="{43689CCF-B949-A73A-6939-66465431DAE4}"/>
              </a:ext>
            </a:extLst>
          </p:cNvPr>
          <p:cNvSpPr/>
          <p:nvPr/>
        </p:nvSpPr>
        <p:spPr>
          <a:xfrm flipH="1">
            <a:off x="3657600" y="6629340"/>
            <a:ext cx="3056894" cy="7712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35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21394036" cy="10287000"/>
          </a:xfrm>
          <a:custGeom>
            <a:avLst/>
            <a:gdLst/>
            <a:ahLst/>
            <a:cxnLst/>
            <a:rect l="l" t="t" r="r" b="b"/>
            <a:pathLst>
              <a:path w="21394036" h="10287000">
                <a:moveTo>
                  <a:pt x="0" y="0"/>
                </a:moveTo>
                <a:lnTo>
                  <a:pt x="21394036" y="0"/>
                </a:lnTo>
                <a:lnTo>
                  <a:pt x="21394036" y="10287000"/>
                </a:lnTo>
                <a:lnTo>
                  <a:pt x="0" y="10287000"/>
                </a:lnTo>
                <a:lnTo>
                  <a:pt x="0" y="0"/>
                </a:lnTo>
                <a:close/>
              </a:path>
            </a:pathLst>
          </a:custGeom>
          <a:blipFill>
            <a:blip r:embed="rId2">
              <a:alphaModFix amt="21999"/>
            </a:blip>
            <a:stretch>
              <a:fillRect t="-8492" b="-8492"/>
            </a:stretch>
          </a:blipFill>
        </p:spPr>
        <p:txBody>
          <a:bodyPr/>
          <a:lstStyle/>
          <a:p>
            <a:endParaRPr lang="en-US" dirty="0"/>
          </a:p>
        </p:txBody>
      </p:sp>
      <p:sp>
        <p:nvSpPr>
          <p:cNvPr id="3" name="Freeform 3"/>
          <p:cNvSpPr/>
          <p:nvPr/>
        </p:nvSpPr>
        <p:spPr>
          <a:xfrm>
            <a:off x="-1136991" y="1522703"/>
            <a:ext cx="2273981" cy="7241595"/>
          </a:xfrm>
          <a:custGeom>
            <a:avLst/>
            <a:gdLst/>
            <a:ahLst/>
            <a:cxnLst/>
            <a:rect l="l" t="t" r="r" b="b"/>
            <a:pathLst>
              <a:path w="2273981" h="7241595">
                <a:moveTo>
                  <a:pt x="0" y="0"/>
                </a:moveTo>
                <a:lnTo>
                  <a:pt x="2273982" y="0"/>
                </a:lnTo>
                <a:lnTo>
                  <a:pt x="2273982" y="7241594"/>
                </a:lnTo>
                <a:lnTo>
                  <a:pt x="0" y="7241594"/>
                </a:lnTo>
                <a:lnTo>
                  <a:pt x="0" y="0"/>
                </a:lnTo>
                <a:close/>
              </a:path>
            </a:pathLst>
          </a:custGeom>
          <a:blipFill>
            <a:blip r:embed="rId3"/>
            <a:stretch>
              <a:fillRect l="-394961" t="-11173" r="-63500" b="-5664"/>
            </a:stretch>
          </a:blipFill>
        </p:spPr>
      </p:sp>
      <p:sp>
        <p:nvSpPr>
          <p:cNvPr id="4" name="TextBox 4"/>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rPr>
              <a:t>2</a:t>
            </a:r>
          </a:p>
        </p:txBody>
      </p:sp>
      <p:sp>
        <p:nvSpPr>
          <p:cNvPr id="5" name="TextBox 5"/>
          <p:cNvSpPr txBox="1"/>
          <p:nvPr/>
        </p:nvSpPr>
        <p:spPr>
          <a:xfrm>
            <a:off x="3469555" y="463523"/>
            <a:ext cx="8284643" cy="829073"/>
          </a:xfrm>
          <a:prstGeom prst="rect">
            <a:avLst/>
          </a:prstGeom>
        </p:spPr>
        <p:txBody>
          <a:bodyPr lIns="0" tIns="0" rIns="0" bIns="0" rtlCol="0" anchor="t">
            <a:spAutoFit/>
          </a:bodyPr>
          <a:lstStyle/>
          <a:p>
            <a:pPr>
              <a:lnSpc>
                <a:spcPts val="6719"/>
              </a:lnSpc>
            </a:pPr>
            <a:r>
              <a:rPr lang="en-US" sz="4800" dirty="0">
                <a:solidFill>
                  <a:srgbClr val="15253D"/>
                </a:solidFill>
                <a:latin typeface="Agrandir Wide Medium"/>
              </a:rPr>
              <a:t>DATA ANALYSIS</a:t>
            </a:r>
          </a:p>
        </p:txBody>
      </p:sp>
      <p:sp>
        <p:nvSpPr>
          <p:cNvPr id="6" name="Freeform 6"/>
          <p:cNvSpPr/>
          <p:nvPr/>
        </p:nvSpPr>
        <p:spPr>
          <a:xfrm rot="5400000">
            <a:off x="5808595" y="-968738"/>
            <a:ext cx="47625" cy="4725705"/>
          </a:xfrm>
          <a:custGeom>
            <a:avLst/>
            <a:gdLst/>
            <a:ahLst/>
            <a:cxnLst/>
            <a:rect l="l" t="t" r="r" b="b"/>
            <a:pathLst>
              <a:path w="47625" h="4725705">
                <a:moveTo>
                  <a:pt x="0" y="0"/>
                </a:moveTo>
                <a:lnTo>
                  <a:pt x="47625" y="0"/>
                </a:lnTo>
                <a:lnTo>
                  <a:pt x="47625" y="4725706"/>
                </a:lnTo>
                <a:lnTo>
                  <a:pt x="0" y="4725706"/>
                </a:lnTo>
                <a:lnTo>
                  <a:pt x="0" y="0"/>
                </a:lnTo>
                <a:close/>
              </a:path>
            </a:pathLst>
          </a:custGeom>
          <a:blipFill>
            <a:blip r:embed="rId3"/>
            <a:stretch>
              <a:fillRect l="-18858501" t="-70360" r="-7706754" b="-8679"/>
            </a:stretch>
          </a:blipFill>
        </p:spPr>
      </p:sp>
      <p:sp>
        <p:nvSpPr>
          <p:cNvPr id="7" name="TextBox 6">
            <a:extLst>
              <a:ext uri="{FF2B5EF4-FFF2-40B4-BE49-F238E27FC236}">
                <a16:creationId xmlns:a16="http://schemas.microsoft.com/office/drawing/2014/main" id="{B45C3CB9-8BAD-F665-66D4-7C88211104D0}"/>
              </a:ext>
            </a:extLst>
          </p:cNvPr>
          <p:cNvSpPr txBox="1"/>
          <p:nvPr/>
        </p:nvSpPr>
        <p:spPr>
          <a:xfrm>
            <a:off x="2273981" y="1802955"/>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Question No. 6</a:t>
            </a:r>
          </a:p>
        </p:txBody>
      </p:sp>
      <p:sp>
        <p:nvSpPr>
          <p:cNvPr id="13" name="TextBox 12">
            <a:extLst>
              <a:ext uri="{FF2B5EF4-FFF2-40B4-BE49-F238E27FC236}">
                <a16:creationId xmlns:a16="http://schemas.microsoft.com/office/drawing/2014/main" id="{6BB582BD-E569-4F3D-1423-00290D357F63}"/>
              </a:ext>
            </a:extLst>
          </p:cNvPr>
          <p:cNvSpPr txBox="1"/>
          <p:nvPr/>
        </p:nvSpPr>
        <p:spPr>
          <a:xfrm>
            <a:off x="3890561" y="2723050"/>
            <a:ext cx="7374952" cy="884858"/>
          </a:xfrm>
          <a:prstGeom prst="rect">
            <a:avLst/>
          </a:prstGeom>
        </p:spPr>
        <p:txBody>
          <a:bodyPr wrap="square" lIns="0" tIns="0" rIns="0" bIns="0" rtlCol="0" anchor="t">
            <a:spAutoFit/>
          </a:bodyPr>
          <a:lstStyle/>
          <a:p>
            <a:pPr algn="just">
              <a:lnSpc>
                <a:spcPct val="150000"/>
              </a:lnSpc>
            </a:pPr>
            <a:r>
              <a:rPr lang="en-US" sz="2000" spc="76" dirty="0">
                <a:solidFill>
                  <a:srgbClr val="15253D"/>
                </a:solidFill>
                <a:latin typeface="Agrandir Wide Bold"/>
              </a:rPr>
              <a:t>Find monthly average for confirmed, deaths, recovered</a:t>
            </a:r>
          </a:p>
        </p:txBody>
      </p:sp>
      <p:sp>
        <p:nvSpPr>
          <p:cNvPr id="12" name="TextBox 11">
            <a:extLst>
              <a:ext uri="{FF2B5EF4-FFF2-40B4-BE49-F238E27FC236}">
                <a16:creationId xmlns:a16="http://schemas.microsoft.com/office/drawing/2014/main" id="{CEFEC1DA-5916-39AB-5E48-7247A52B0A75}"/>
              </a:ext>
            </a:extLst>
          </p:cNvPr>
          <p:cNvSpPr txBox="1"/>
          <p:nvPr/>
        </p:nvSpPr>
        <p:spPr>
          <a:xfrm>
            <a:off x="5276978" y="3905128"/>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Query</a:t>
            </a:r>
          </a:p>
        </p:txBody>
      </p:sp>
      <p:sp>
        <p:nvSpPr>
          <p:cNvPr id="14" name="TextBox 13">
            <a:extLst>
              <a:ext uri="{FF2B5EF4-FFF2-40B4-BE49-F238E27FC236}">
                <a16:creationId xmlns:a16="http://schemas.microsoft.com/office/drawing/2014/main" id="{CD165D63-F0A1-02E8-EA4D-A93505FB2DC7}"/>
              </a:ext>
            </a:extLst>
          </p:cNvPr>
          <p:cNvSpPr txBox="1"/>
          <p:nvPr/>
        </p:nvSpPr>
        <p:spPr>
          <a:xfrm>
            <a:off x="2273981" y="5814477"/>
            <a:ext cx="4531445" cy="584775"/>
          </a:xfrm>
          <a:prstGeom prst="rect">
            <a:avLst/>
          </a:prstGeom>
        </p:spPr>
        <p:txBody>
          <a:bodyPr wrap="square" lIns="0" tIns="0" rIns="0" bIns="0" rtlCol="0" anchor="t">
            <a:spAutoFit/>
          </a:bodyPr>
          <a:lstStyle/>
          <a:p>
            <a:pPr algn="just">
              <a:lnSpc>
                <a:spcPts val="4831"/>
              </a:lnSpc>
            </a:pPr>
            <a:r>
              <a:rPr lang="en-US" sz="3199" spc="76" dirty="0">
                <a:solidFill>
                  <a:srgbClr val="15253D"/>
                </a:solidFill>
                <a:latin typeface="Agrandir Wide Bold"/>
              </a:rPr>
              <a:t>Result Preview</a:t>
            </a:r>
          </a:p>
        </p:txBody>
      </p:sp>
      <p:sp>
        <p:nvSpPr>
          <p:cNvPr id="16" name="Bent Up Arrow 15">
            <a:extLst>
              <a:ext uri="{FF2B5EF4-FFF2-40B4-BE49-F238E27FC236}">
                <a16:creationId xmlns:a16="http://schemas.microsoft.com/office/drawing/2014/main" id="{5A0B4275-7238-6C74-2927-9E44CCE1C805}"/>
              </a:ext>
            </a:extLst>
          </p:cNvPr>
          <p:cNvSpPr/>
          <p:nvPr/>
        </p:nvSpPr>
        <p:spPr>
          <a:xfrm flipH="1">
            <a:off x="6110731" y="4626325"/>
            <a:ext cx="626236" cy="10080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 Up Arrow 16">
            <a:extLst>
              <a:ext uri="{FF2B5EF4-FFF2-40B4-BE49-F238E27FC236}">
                <a16:creationId xmlns:a16="http://schemas.microsoft.com/office/drawing/2014/main" id="{AD4B56B3-82BE-91C5-A087-98DA6CC95D9C}"/>
              </a:ext>
            </a:extLst>
          </p:cNvPr>
          <p:cNvSpPr/>
          <p:nvPr/>
        </p:nvSpPr>
        <p:spPr>
          <a:xfrm flipH="1">
            <a:off x="3748531" y="6822165"/>
            <a:ext cx="3056894" cy="771213"/>
          </a:xfrm>
          <a:prstGeom prst="bentUp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a:extLst>
              <a:ext uri="{FF2B5EF4-FFF2-40B4-BE49-F238E27FC236}">
                <a16:creationId xmlns:a16="http://schemas.microsoft.com/office/drawing/2014/main" id="{168ACB67-E23B-7444-A1CA-ACA0CF3BA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0" y="4249247"/>
            <a:ext cx="10147300" cy="5676900"/>
          </a:xfrm>
          <a:prstGeom prst="rect">
            <a:avLst/>
          </a:prstGeom>
        </p:spPr>
      </p:pic>
    </p:spTree>
    <p:extLst>
      <p:ext uri="{BB962C8B-B14F-4D97-AF65-F5344CB8AC3E}">
        <p14:creationId xmlns:p14="http://schemas.microsoft.com/office/powerpoint/2010/main" val="814025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766</Words>
  <Application>Microsoft Macintosh PowerPoint</Application>
  <PresentationFormat>Custom</PresentationFormat>
  <Paragraphs>137</Paragraphs>
  <Slides>21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Agrandir Wide Bold</vt:lpstr>
      <vt:lpstr>Calibri</vt:lpstr>
      <vt:lpstr>Arial</vt:lpstr>
      <vt:lpstr>Agrandir Wide Medium</vt:lpstr>
      <vt:lpstr>Agrandir Wide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Task-2</dc:title>
  <cp:lastModifiedBy>Marjorie Calimoso</cp:lastModifiedBy>
  <cp:revision>8</cp:revision>
  <dcterms:created xsi:type="dcterms:W3CDTF">2006-08-16T00:00:00Z</dcterms:created>
  <dcterms:modified xsi:type="dcterms:W3CDTF">2024-04-29T13:58:28Z</dcterms:modified>
  <dc:identifier>DAGDVUbg0UY</dc:identifier>
</cp:coreProperties>
</file>